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8288000" cy="10287000"/>
  <p:notesSz cx="6858000" cy="9144000"/>
  <p:embeddedFontLst>
    <p:embeddedFont>
      <p:font typeface="Berthold Block" panose="020B0604020202020204" charset="0"/>
      <p:regular r:id="rId60"/>
    </p:embeddedFont>
    <p:embeddedFont>
      <p:font typeface="Inknut Antiqua" panose="020B0604020202020204" charset="0"/>
      <p:regular r:id="rId61"/>
    </p:embeddedFont>
    <p:embeddedFont>
      <p:font typeface="Inknut Antiqua Medium" panose="020B0604020202020204" charset="0"/>
      <p:regular r:id="rId62"/>
    </p:embeddedFont>
    <p:embeddedFont>
      <p:font typeface="Muli" panose="020B0604020202020204" charset="0"/>
      <p:regular r:id="rId63"/>
    </p:embeddedFont>
    <p:embeddedFont>
      <p:font typeface="Muli Bold" panose="020B0604020202020204" charset="0"/>
      <p:regular r:id="rId64"/>
    </p:embeddedFont>
    <p:embeddedFont>
      <p:font typeface="Open Sans Extra Bold" panose="020B0604020202020204" charset="0"/>
      <p:regular r:id="rId65"/>
    </p:embeddedFont>
    <p:embeddedFont>
      <p:font typeface="Poppins" panose="00000500000000000000" pitchFamily="2" charset="0"/>
      <p:regular r:id="rId66"/>
    </p:embeddedFont>
    <p:embeddedFont>
      <p:font typeface="Poppins Bold" panose="00000800000000000000" charset="0"/>
      <p:regular r:id="rId67"/>
    </p:embeddedFont>
    <p:embeddedFont>
      <p:font typeface="Poppins Medium" panose="00000600000000000000" pitchFamily="2" charset="0"/>
      <p:regular r:id="rId68"/>
    </p:embeddedFont>
    <p:embeddedFont>
      <p:font typeface="Space Mono" panose="020B0604020202020204" charset="0"/>
      <p:regular r:id="rId69"/>
    </p:embeddedFont>
    <p:embeddedFont>
      <p:font typeface="TT Hoves Bold" panose="020B0604020202020204" charset="0"/>
      <p:regular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sv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8719" y="-287305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30234" y="3945564"/>
            <a:ext cx="10587765" cy="228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Supplier Quality Analysis</a:t>
            </a:r>
          </a:p>
        </p:txBody>
      </p:sp>
      <p:sp>
        <p:nvSpPr>
          <p:cNvPr id="7" name="Freeform 7"/>
          <p:cNvSpPr/>
          <p:nvPr/>
        </p:nvSpPr>
        <p:spPr>
          <a:xfrm>
            <a:off x="12033039" y="4167895"/>
            <a:ext cx="4765680" cy="4627042"/>
          </a:xfrm>
          <a:custGeom>
            <a:avLst/>
            <a:gdLst/>
            <a:ahLst/>
            <a:cxnLst/>
            <a:rect l="l" t="t" r="r" b="b"/>
            <a:pathLst>
              <a:path w="4765680" h="4627042">
                <a:moveTo>
                  <a:pt x="0" y="0"/>
                </a:moveTo>
                <a:lnTo>
                  <a:pt x="4765680" y="0"/>
                </a:lnTo>
                <a:lnTo>
                  <a:pt x="4765680" y="4627042"/>
                </a:lnTo>
                <a:lnTo>
                  <a:pt x="0" y="4627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47750"/>
            <a:ext cx="677389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Exploration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37269" y="2342257"/>
            <a:ext cx="447973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569C9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Quality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5339" y="3774445"/>
            <a:ext cx="14278766" cy="490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4"/>
              </a:lnSpc>
            </a:pPr>
            <a:r>
              <a:rPr lang="en-US" sz="32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Dupl</a:t>
            </a: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icates: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Found duplicates in the Vendor and Defects dimensions.</a:t>
            </a:r>
          </a:p>
          <a:p>
            <a:pPr algn="l">
              <a:lnSpc>
                <a:spcPts val="5094"/>
              </a:lnSpc>
            </a:pP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Plant Column Issue: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 column in the Plant dimension has two values separated by a comma (",").</a:t>
            </a:r>
          </a:p>
          <a:p>
            <a:pPr algn="l">
              <a:lnSpc>
                <a:spcPts val="5094"/>
              </a:lnSpc>
            </a:pP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Material ID: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Material ID column in the Defected Items Fact table doesn't have reference data for each material.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47750"/>
            <a:ext cx="677389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Exploration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37269" y="2342257"/>
            <a:ext cx="447973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569C9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Quality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1038" y="3654137"/>
            <a:ext cx="16335272" cy="515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4"/>
              </a:lnSpc>
            </a:pPr>
            <a:r>
              <a:rPr lang="en-US" sz="32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ate Format:</a:t>
            </a:r>
          </a:p>
          <a:p>
            <a:pPr marL="583877" lvl="1" indent="-291939" algn="l">
              <a:lnSpc>
                <a:spcPts val="4299"/>
              </a:lnSpc>
              <a:buFont typeface="Arial"/>
              <a:buChar char="•"/>
            </a:pPr>
            <a:r>
              <a:rPr lang="en-US" sz="27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Date column in Defected Items Fact is stored as a timestamp, but there are no changes in hours, minutes, and seconds.</a:t>
            </a:r>
          </a:p>
          <a:p>
            <a:pPr algn="l">
              <a:lnSpc>
                <a:spcPts val="5094"/>
              </a:lnSpc>
            </a:pP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Unreferenced IDs:</a:t>
            </a:r>
          </a:p>
          <a:p>
            <a:pPr marL="583877" lvl="1" indent="-291939" algn="l">
              <a:lnSpc>
                <a:spcPts val="4299"/>
              </a:lnSpc>
              <a:buFont typeface="Arial"/>
              <a:buChar char="•"/>
            </a:pPr>
            <a:r>
              <a:rPr lang="en-US" sz="27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Vendor ID "810" is missing from the Vendor dimension.</a:t>
            </a:r>
          </a:p>
          <a:p>
            <a:pPr marL="583877" lvl="1" indent="-291939" algn="l">
              <a:lnSpc>
                <a:spcPts val="4299"/>
              </a:lnSpc>
              <a:buFont typeface="Arial"/>
              <a:buChar char="•"/>
            </a:pPr>
            <a:r>
              <a:rPr lang="en-US" sz="27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 Type ID "8" is missing from the Defect Type dimension.</a:t>
            </a:r>
          </a:p>
          <a:p>
            <a:pPr marL="583877" lvl="1" indent="-291939" algn="l">
              <a:lnSpc>
                <a:spcPts val="4299"/>
              </a:lnSpc>
              <a:buFont typeface="Arial"/>
              <a:buChar char="•"/>
            </a:pPr>
            <a:r>
              <a:rPr lang="en-US" sz="27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Material Type ID "69" is missing from the Material Type dimension.</a:t>
            </a:r>
          </a:p>
          <a:p>
            <a:pPr marL="583877" lvl="1" indent="-291939" algn="l">
              <a:lnSpc>
                <a:spcPts val="4299"/>
              </a:lnSpc>
              <a:buFont typeface="Arial"/>
              <a:buChar char="•"/>
            </a:pPr>
            <a:r>
              <a:rPr lang="en-US" sz="27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These unreferenced IDs are all found in one record without any repeats in other records.</a:t>
            </a:r>
          </a:p>
          <a:p>
            <a:pPr algn="l">
              <a:lnSpc>
                <a:spcPts val="5094"/>
              </a:lnSpc>
            </a:pPr>
            <a:endParaRPr lang="en-US" sz="2704" u="none" strike="noStrike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8719" y="-287305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51713" y="2876013"/>
            <a:ext cx="5086992" cy="5790060"/>
          </a:xfrm>
          <a:custGeom>
            <a:avLst/>
            <a:gdLst/>
            <a:ahLst/>
            <a:cxnLst/>
            <a:rect l="l" t="t" r="r" b="b"/>
            <a:pathLst>
              <a:path w="5086992" h="5790060">
                <a:moveTo>
                  <a:pt x="0" y="0"/>
                </a:moveTo>
                <a:lnTo>
                  <a:pt x="5086993" y="0"/>
                </a:lnTo>
                <a:lnTo>
                  <a:pt x="5086993" y="5790060"/>
                </a:lnTo>
                <a:lnTo>
                  <a:pt x="0" y="579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2396" y="4573107"/>
            <a:ext cx="5185339" cy="119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Cleaning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12522" y="4008525"/>
            <a:ext cx="12493406" cy="1703409"/>
          </a:xfrm>
          <a:custGeom>
            <a:avLst/>
            <a:gdLst/>
            <a:ahLst/>
            <a:cxnLst/>
            <a:rect l="l" t="t" r="r" b="b"/>
            <a:pathLst>
              <a:path w="12493406" h="1703409">
                <a:moveTo>
                  <a:pt x="0" y="0"/>
                </a:moveTo>
                <a:lnTo>
                  <a:pt x="12493406" y="0"/>
                </a:lnTo>
                <a:lnTo>
                  <a:pt x="12493406" y="1703409"/>
                </a:lnTo>
                <a:lnTo>
                  <a:pt x="0" y="1703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30" t="-17273" b="-1727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37269" y="2286152"/>
            <a:ext cx="13216467" cy="125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Removals</a:t>
            </a:r>
          </a:p>
          <a:p>
            <a:pPr marL="647702" lvl="1" indent="-323851" algn="l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Found and removed duplicates in the Vendor dimension.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  <p:sp>
        <p:nvSpPr>
          <p:cNvPr id="9" name="Freeform 9"/>
          <p:cNvSpPr/>
          <p:nvPr/>
        </p:nvSpPr>
        <p:spPr>
          <a:xfrm>
            <a:off x="2012522" y="7301976"/>
            <a:ext cx="12786017" cy="707829"/>
          </a:xfrm>
          <a:custGeom>
            <a:avLst/>
            <a:gdLst/>
            <a:ahLst/>
            <a:cxnLst/>
            <a:rect l="l" t="t" r="r" b="b"/>
            <a:pathLst>
              <a:path w="12786017" h="707829">
                <a:moveTo>
                  <a:pt x="0" y="0"/>
                </a:moveTo>
                <a:lnTo>
                  <a:pt x="12786017" y="0"/>
                </a:lnTo>
                <a:lnTo>
                  <a:pt x="12786017" y="707829"/>
                </a:lnTo>
                <a:lnTo>
                  <a:pt x="0" y="707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94" t="-765942" r="-13421" b="-630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56319" y="6153776"/>
            <a:ext cx="1321646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Found and removed duplicates in the Vendor dimension.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37269" y="5093005"/>
            <a:ext cx="13003663" cy="1847794"/>
          </a:xfrm>
          <a:custGeom>
            <a:avLst/>
            <a:gdLst/>
            <a:ahLst/>
            <a:cxnLst/>
            <a:rect l="l" t="t" r="r" b="b"/>
            <a:pathLst>
              <a:path w="13003663" h="1847794">
                <a:moveTo>
                  <a:pt x="0" y="0"/>
                </a:moveTo>
                <a:lnTo>
                  <a:pt x="13003663" y="0"/>
                </a:lnTo>
                <a:lnTo>
                  <a:pt x="13003663" y="1847795"/>
                </a:lnTo>
                <a:lnTo>
                  <a:pt x="0" y="1847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1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37269" y="2467415"/>
            <a:ext cx="12301565" cy="125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Removals</a:t>
            </a:r>
          </a:p>
          <a:p>
            <a:pPr marL="647702" lvl="1" indent="-323851" algn="l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Removed the "weird" record that has all the incorrect data.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71787" y="2313814"/>
            <a:ext cx="15144426" cy="188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Replacements</a:t>
            </a:r>
          </a:p>
          <a:p>
            <a:pPr marL="647702" lvl="1" indent="-323851" algn="l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Found and replaced all records in the Defected Items Fact that have duplicate Vendor IDs with the unique Vendor ID.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  <p:sp>
        <p:nvSpPr>
          <p:cNvPr id="8" name="Freeform 8"/>
          <p:cNvSpPr/>
          <p:nvPr/>
        </p:nvSpPr>
        <p:spPr>
          <a:xfrm>
            <a:off x="2483084" y="4485842"/>
            <a:ext cx="12741651" cy="5496133"/>
          </a:xfrm>
          <a:custGeom>
            <a:avLst/>
            <a:gdLst/>
            <a:ahLst/>
            <a:cxnLst/>
            <a:rect l="l" t="t" r="r" b="b"/>
            <a:pathLst>
              <a:path w="12741651" h="5496133">
                <a:moveTo>
                  <a:pt x="0" y="0"/>
                </a:moveTo>
                <a:lnTo>
                  <a:pt x="12741651" y="0"/>
                </a:lnTo>
                <a:lnTo>
                  <a:pt x="12741651" y="5496133"/>
                </a:lnTo>
                <a:lnTo>
                  <a:pt x="0" y="5496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40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06776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71787" y="2313814"/>
            <a:ext cx="15144426" cy="188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Replacements</a:t>
            </a:r>
          </a:p>
          <a:p>
            <a:pPr marL="647702" lvl="1" indent="-323851" algn="l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Found and replaced all records in the Defected Items Fact that have duplicate Defect IDs with the unique Defect ID.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  <p:sp>
        <p:nvSpPr>
          <p:cNvPr id="8" name="Freeform 8"/>
          <p:cNvSpPr/>
          <p:nvPr/>
        </p:nvSpPr>
        <p:spPr>
          <a:xfrm>
            <a:off x="2174623" y="4456983"/>
            <a:ext cx="14236847" cy="5288803"/>
          </a:xfrm>
          <a:custGeom>
            <a:avLst/>
            <a:gdLst/>
            <a:ahLst/>
            <a:cxnLst/>
            <a:rect l="l" t="t" r="r" b="b"/>
            <a:pathLst>
              <a:path w="14236847" h="5288803">
                <a:moveTo>
                  <a:pt x="0" y="0"/>
                </a:moveTo>
                <a:lnTo>
                  <a:pt x="14236847" y="0"/>
                </a:lnTo>
                <a:lnTo>
                  <a:pt x="14236847" y="5288803"/>
                </a:lnTo>
                <a:lnTo>
                  <a:pt x="0" y="5288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60" b="-14755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89719" y="5143500"/>
            <a:ext cx="14866430" cy="2140121"/>
          </a:xfrm>
          <a:custGeom>
            <a:avLst/>
            <a:gdLst/>
            <a:ahLst/>
            <a:cxnLst/>
            <a:rect l="l" t="t" r="r" b="b"/>
            <a:pathLst>
              <a:path w="14866430" h="2140121">
                <a:moveTo>
                  <a:pt x="0" y="0"/>
                </a:moveTo>
                <a:lnTo>
                  <a:pt x="14866430" y="0"/>
                </a:lnTo>
                <a:lnTo>
                  <a:pt x="14866430" y="2140121"/>
                </a:lnTo>
                <a:lnTo>
                  <a:pt x="0" y="2140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5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70123" y="2299086"/>
            <a:ext cx="15947755" cy="2366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Updates</a:t>
            </a:r>
          </a:p>
          <a:p>
            <a:pPr marL="647702" lvl="1" indent="-323851" algn="l">
              <a:lnSpc>
                <a:spcPts val="438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Updated the Plant table by separating the Plant column into two columns: Plant and State.</a:t>
            </a:r>
          </a:p>
          <a:p>
            <a:pPr algn="l">
              <a:lnSpc>
                <a:spcPts val="4860"/>
              </a:lnSpc>
            </a:pPr>
            <a:endParaRPr lang="en-US" sz="3000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69378" y="4744559"/>
            <a:ext cx="7189922" cy="5542441"/>
          </a:xfrm>
          <a:custGeom>
            <a:avLst/>
            <a:gdLst/>
            <a:ahLst/>
            <a:cxnLst/>
            <a:rect l="l" t="t" r="r" b="b"/>
            <a:pathLst>
              <a:path w="7189922" h="5542441">
                <a:moveTo>
                  <a:pt x="0" y="0"/>
                </a:moveTo>
                <a:lnTo>
                  <a:pt x="7189922" y="0"/>
                </a:lnTo>
                <a:lnTo>
                  <a:pt x="7189922" y="5542441"/>
                </a:lnTo>
                <a:lnTo>
                  <a:pt x="0" y="5542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68" r="-5486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454028"/>
            <a:ext cx="8342640" cy="3180825"/>
          </a:xfrm>
          <a:custGeom>
            <a:avLst/>
            <a:gdLst/>
            <a:ahLst/>
            <a:cxnLst/>
            <a:rect l="l" t="t" r="r" b="b"/>
            <a:pathLst>
              <a:path w="8342640" h="3180825">
                <a:moveTo>
                  <a:pt x="0" y="0"/>
                </a:moveTo>
                <a:lnTo>
                  <a:pt x="8342640" y="0"/>
                </a:lnTo>
                <a:lnTo>
                  <a:pt x="8342640" y="3180825"/>
                </a:lnTo>
                <a:lnTo>
                  <a:pt x="0" y="3180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88" r="-1216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157611"/>
            <a:ext cx="16230600" cy="2461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Updates</a:t>
            </a:r>
          </a:p>
          <a:p>
            <a:pPr marL="647702" lvl="1" indent="-323851" algn="l">
              <a:lnSpc>
                <a:spcPts val="474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Added three more columns to the Plant table: State Name (derived from the State column), Longitude, Latitude.</a:t>
            </a:r>
          </a:p>
          <a:p>
            <a:pPr marL="647702" lvl="1" indent="-323851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Changed the Date column type in the Fact table from timestamp to just date.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12933" y="4395062"/>
            <a:ext cx="13262134" cy="5315155"/>
          </a:xfrm>
          <a:custGeom>
            <a:avLst/>
            <a:gdLst/>
            <a:ahLst/>
            <a:cxnLst/>
            <a:rect l="l" t="t" r="r" b="b"/>
            <a:pathLst>
              <a:path w="13262134" h="5315155">
                <a:moveTo>
                  <a:pt x="0" y="0"/>
                </a:moveTo>
                <a:lnTo>
                  <a:pt x="13262134" y="0"/>
                </a:lnTo>
                <a:lnTo>
                  <a:pt x="13262134" y="5315155"/>
                </a:lnTo>
                <a:lnTo>
                  <a:pt x="0" y="5315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1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336128"/>
            <a:ext cx="16230600" cy="178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Additions</a:t>
            </a:r>
          </a:p>
          <a:p>
            <a:pPr marL="647702" lvl="1" indent="-323851" algn="l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Created a Calendar dimension to help in visualizing data containing six columns: Date, Year, Quarter, Month, Name of Month, Day.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28359" y="2167759"/>
            <a:ext cx="5842913" cy="584291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475" y="0"/>
                  </a:moveTo>
                  <a:lnTo>
                    <a:pt x="782325" y="0"/>
                  </a:lnTo>
                  <a:cubicBezTo>
                    <a:pt x="790407" y="0"/>
                    <a:pt x="798159" y="3211"/>
                    <a:pt x="803874" y="8926"/>
                  </a:cubicBezTo>
                  <a:cubicBezTo>
                    <a:pt x="809589" y="14641"/>
                    <a:pt x="812800" y="22393"/>
                    <a:pt x="812800" y="30475"/>
                  </a:cubicBezTo>
                  <a:lnTo>
                    <a:pt x="812800" y="782325"/>
                  </a:lnTo>
                  <a:cubicBezTo>
                    <a:pt x="812800" y="790407"/>
                    <a:pt x="809589" y="798159"/>
                    <a:pt x="803874" y="803874"/>
                  </a:cubicBezTo>
                  <a:cubicBezTo>
                    <a:pt x="798159" y="809589"/>
                    <a:pt x="790407" y="812800"/>
                    <a:pt x="782325" y="812800"/>
                  </a:cubicBezTo>
                  <a:lnTo>
                    <a:pt x="30475" y="812800"/>
                  </a:lnTo>
                  <a:cubicBezTo>
                    <a:pt x="22393" y="812800"/>
                    <a:pt x="14641" y="809589"/>
                    <a:pt x="8926" y="803874"/>
                  </a:cubicBezTo>
                  <a:cubicBezTo>
                    <a:pt x="3211" y="798159"/>
                    <a:pt x="0" y="790407"/>
                    <a:pt x="0" y="782325"/>
                  </a:cubicBezTo>
                  <a:lnTo>
                    <a:pt x="0" y="30475"/>
                  </a:lnTo>
                  <a:cubicBezTo>
                    <a:pt x="0" y="22393"/>
                    <a:pt x="3211" y="14641"/>
                    <a:pt x="8926" y="8926"/>
                  </a:cubicBezTo>
                  <a:cubicBezTo>
                    <a:pt x="14641" y="3211"/>
                    <a:pt x="22393" y="0"/>
                    <a:pt x="30475" y="0"/>
                  </a:cubicBezTo>
                  <a:close/>
                </a:path>
              </a:pathLst>
            </a:custGeom>
            <a:solidFill>
              <a:srgbClr val="2F4F4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721741" y="2392515"/>
            <a:ext cx="5246370" cy="524637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t="-24906" b="-24906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985977"/>
            <a:ext cx="7659382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8"/>
              </a:lnSpc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Promblem Overview</a:t>
            </a: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-9182208" y="-174845"/>
            <a:ext cx="42391962" cy="788601"/>
            <a:chOff x="0" y="0"/>
            <a:chExt cx="11164961" cy="2076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446349" y="9147542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3399942"/>
            <a:ext cx="8115300" cy="498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825" lvl="1" indent="-345912" algn="l">
              <a:lnSpc>
                <a:spcPts val="5094"/>
              </a:lnSpc>
              <a:buFont typeface="Arial"/>
              <a:buChar char="•"/>
            </a:pPr>
            <a:r>
              <a:rPr lang="en-US" sz="32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Benchmark </a:t>
            </a:r>
            <a:r>
              <a:rPr lang="en-US" sz="32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supplier quality by evaluating the number and type of defects across various materials.</a:t>
            </a:r>
          </a:p>
          <a:p>
            <a:pPr marL="691825" lvl="1" indent="-345912" algn="l">
              <a:lnSpc>
                <a:spcPts val="5094"/>
              </a:lnSpc>
              <a:buFont typeface="Arial"/>
              <a:buChar char="•"/>
            </a:pPr>
            <a:r>
              <a:rPr lang="en-US" sz="32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Identify </a:t>
            </a:r>
            <a:r>
              <a:rPr lang="en-US" sz="32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which suppliers or materials are consistently underperforming.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Provide </a:t>
            </a:r>
            <a:r>
              <a:rPr lang="en-US" sz="30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actionable insights for improving supplier selection and quality control processes.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43266" y="4585633"/>
            <a:ext cx="14401469" cy="4326257"/>
          </a:xfrm>
          <a:custGeom>
            <a:avLst/>
            <a:gdLst/>
            <a:ahLst/>
            <a:cxnLst/>
            <a:rect l="l" t="t" r="r" b="b"/>
            <a:pathLst>
              <a:path w="14401469" h="4326257">
                <a:moveTo>
                  <a:pt x="0" y="0"/>
                </a:moveTo>
                <a:lnTo>
                  <a:pt x="14401468" y="0"/>
                </a:lnTo>
                <a:lnTo>
                  <a:pt x="14401468" y="4326257"/>
                </a:lnTo>
                <a:lnTo>
                  <a:pt x="0" y="4326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72" t="-1737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447702"/>
            <a:ext cx="15233685" cy="123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Additions</a:t>
            </a:r>
          </a:p>
          <a:p>
            <a:pPr marL="647702" lvl="1" indent="-323851" algn="l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Created a Group By table to help in the benchmark story between vendors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8719" y="-287305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401579" y="4039093"/>
            <a:ext cx="5898028" cy="4900725"/>
          </a:xfrm>
          <a:custGeom>
            <a:avLst/>
            <a:gdLst/>
            <a:ahLst/>
            <a:cxnLst/>
            <a:rect l="l" t="t" r="r" b="b"/>
            <a:pathLst>
              <a:path w="5898028" h="4900725">
                <a:moveTo>
                  <a:pt x="0" y="0"/>
                </a:moveTo>
                <a:lnTo>
                  <a:pt x="5898029" y="0"/>
                </a:lnTo>
                <a:lnTo>
                  <a:pt x="5898029" y="4900726"/>
                </a:lnTo>
                <a:lnTo>
                  <a:pt x="0" y="4900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67846" y="4573107"/>
            <a:ext cx="10587765" cy="119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Our Insights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9692" y="547481"/>
            <a:ext cx="17848617" cy="9192038"/>
          </a:xfrm>
          <a:custGeom>
            <a:avLst/>
            <a:gdLst/>
            <a:ahLst/>
            <a:cxnLst/>
            <a:rect l="l" t="t" r="r" b="b"/>
            <a:pathLst>
              <a:path w="17848617" h="9192038">
                <a:moveTo>
                  <a:pt x="0" y="0"/>
                </a:moveTo>
                <a:lnTo>
                  <a:pt x="17848616" y="0"/>
                </a:lnTo>
                <a:lnTo>
                  <a:pt x="17848616" y="9192038"/>
                </a:lnTo>
                <a:lnTo>
                  <a:pt x="0" y="9192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23259" y="4151383"/>
            <a:ext cx="1327959" cy="724341"/>
          </a:xfrm>
          <a:custGeom>
            <a:avLst/>
            <a:gdLst/>
            <a:ahLst/>
            <a:cxnLst/>
            <a:rect l="l" t="t" r="r" b="b"/>
            <a:pathLst>
              <a:path w="1327959" h="724341">
                <a:moveTo>
                  <a:pt x="0" y="0"/>
                </a:moveTo>
                <a:lnTo>
                  <a:pt x="1327959" y="0"/>
                </a:lnTo>
                <a:lnTo>
                  <a:pt x="1327959" y="724341"/>
                </a:lnTo>
                <a:lnTo>
                  <a:pt x="0" y="724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537" y="492283"/>
            <a:ext cx="18106926" cy="9302433"/>
          </a:xfrm>
          <a:custGeom>
            <a:avLst/>
            <a:gdLst/>
            <a:ahLst/>
            <a:cxnLst/>
            <a:rect l="l" t="t" r="r" b="b"/>
            <a:pathLst>
              <a:path w="18106926" h="9302433">
                <a:moveTo>
                  <a:pt x="0" y="0"/>
                </a:moveTo>
                <a:lnTo>
                  <a:pt x="18106926" y="0"/>
                </a:lnTo>
                <a:lnTo>
                  <a:pt x="18106926" y="9302434"/>
                </a:lnTo>
                <a:lnTo>
                  <a:pt x="0" y="9302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813" y="477536"/>
            <a:ext cx="18076373" cy="9331928"/>
          </a:xfrm>
          <a:custGeom>
            <a:avLst/>
            <a:gdLst/>
            <a:ahLst/>
            <a:cxnLst/>
            <a:rect l="l" t="t" r="r" b="b"/>
            <a:pathLst>
              <a:path w="18076373" h="9331928">
                <a:moveTo>
                  <a:pt x="0" y="0"/>
                </a:moveTo>
                <a:lnTo>
                  <a:pt x="18076374" y="0"/>
                </a:lnTo>
                <a:lnTo>
                  <a:pt x="18076374" y="9331928"/>
                </a:lnTo>
                <a:lnTo>
                  <a:pt x="0" y="9331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028700"/>
            <a:ext cx="8115300" cy="2455723"/>
            <a:chOff x="0" y="0"/>
            <a:chExt cx="10820400" cy="327429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820400" cy="2208002"/>
              <a:chOff x="0" y="0"/>
              <a:chExt cx="7030491" cy="143463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030491" cy="1434637"/>
              </a:xfrm>
              <a:custGeom>
                <a:avLst/>
                <a:gdLst/>
                <a:ahLst/>
                <a:cxnLst/>
                <a:rect l="l" t="t" r="r" b="b"/>
                <a:pathLst>
                  <a:path w="7030491" h="1434637">
                    <a:moveTo>
                      <a:pt x="6906031" y="1434636"/>
                    </a:moveTo>
                    <a:lnTo>
                      <a:pt x="124460" y="1434636"/>
                    </a:lnTo>
                    <a:cubicBezTo>
                      <a:pt x="55880" y="1434636"/>
                      <a:pt x="0" y="1378757"/>
                      <a:pt x="0" y="13101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906031" y="0"/>
                    </a:lnTo>
                    <a:cubicBezTo>
                      <a:pt x="6974611" y="0"/>
                      <a:pt x="7030491" y="55880"/>
                      <a:pt x="7030491" y="124460"/>
                    </a:cubicBezTo>
                    <a:lnTo>
                      <a:pt x="7030491" y="1310177"/>
                    </a:lnTo>
                    <a:cubicBezTo>
                      <a:pt x="7030491" y="1378757"/>
                      <a:pt x="6974611" y="1434637"/>
                      <a:pt x="6906031" y="1434637"/>
                    </a:cubicBezTo>
                    <a:close/>
                  </a:path>
                </a:pathLst>
              </a:custGeom>
              <a:solidFill>
                <a:srgbClr val="5F9EA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1335667"/>
              <a:ext cx="10820400" cy="1938630"/>
              <a:chOff x="0" y="0"/>
              <a:chExt cx="7030491" cy="125961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030491" cy="1259614"/>
              </a:xfrm>
              <a:custGeom>
                <a:avLst/>
                <a:gdLst/>
                <a:ahLst/>
                <a:cxnLst/>
                <a:rect l="l" t="t" r="r" b="b"/>
                <a:pathLst>
                  <a:path w="7030491" h="1259614">
                    <a:moveTo>
                      <a:pt x="6906031" y="1259613"/>
                    </a:moveTo>
                    <a:lnTo>
                      <a:pt x="124460" y="1259613"/>
                    </a:lnTo>
                    <a:cubicBezTo>
                      <a:pt x="55880" y="1259613"/>
                      <a:pt x="0" y="1203734"/>
                      <a:pt x="0" y="113515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906031" y="0"/>
                    </a:lnTo>
                    <a:cubicBezTo>
                      <a:pt x="6974611" y="0"/>
                      <a:pt x="7030491" y="55880"/>
                      <a:pt x="7030491" y="124460"/>
                    </a:cubicBezTo>
                    <a:lnTo>
                      <a:pt x="7030491" y="1135154"/>
                    </a:lnTo>
                    <a:cubicBezTo>
                      <a:pt x="7030491" y="1203734"/>
                      <a:pt x="6974611" y="1259614"/>
                      <a:pt x="6906031" y="1259614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981847" y="314199"/>
              <a:ext cx="8669345" cy="588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3"/>
                </a:lnSpc>
                <a:spcBef>
                  <a:spcPct val="0"/>
                </a:spcBef>
              </a:pPr>
              <a:r>
                <a:rPr lang="en-US" sz="2666" b="1">
                  <a:solidFill>
                    <a:srgbClr val="EFF8F9"/>
                  </a:solidFill>
                  <a:latin typeface="Inknut Antiqua Medium"/>
                  <a:ea typeface="Inknut Antiqua Medium"/>
                  <a:cs typeface="Inknut Antiqua Medium"/>
                  <a:sym typeface="Inknut Antiqua Medium"/>
                </a:rPr>
                <a:t>Total Defected QTY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033121" y="2880786"/>
              <a:ext cx="4754158" cy="169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3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033121" y="1445745"/>
              <a:ext cx="4754158" cy="1322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78"/>
                </a:lnSpc>
                <a:spcBef>
                  <a:spcPct val="0"/>
                </a:spcBef>
              </a:pPr>
              <a:r>
                <a:rPr lang="en-US" sz="5984">
                  <a:solidFill>
                    <a:srgbClr val="EFF8F9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 36 M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3860868"/>
            <a:ext cx="8115300" cy="2565264"/>
            <a:chOff x="0" y="0"/>
            <a:chExt cx="10820400" cy="342035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0820400" cy="2306494"/>
              <a:chOff x="0" y="0"/>
              <a:chExt cx="6730275" cy="143463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730275" cy="1434637"/>
              </a:xfrm>
              <a:custGeom>
                <a:avLst/>
                <a:gdLst/>
                <a:ahLst/>
                <a:cxnLst/>
                <a:rect l="l" t="t" r="r" b="b"/>
                <a:pathLst>
                  <a:path w="6730275" h="1434637">
                    <a:moveTo>
                      <a:pt x="6605815" y="1434636"/>
                    </a:moveTo>
                    <a:lnTo>
                      <a:pt x="124460" y="1434636"/>
                    </a:lnTo>
                    <a:cubicBezTo>
                      <a:pt x="55880" y="1434636"/>
                      <a:pt x="0" y="1378757"/>
                      <a:pt x="0" y="13101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605815" y="0"/>
                    </a:lnTo>
                    <a:cubicBezTo>
                      <a:pt x="6674395" y="0"/>
                      <a:pt x="6730275" y="55880"/>
                      <a:pt x="6730275" y="124460"/>
                    </a:cubicBezTo>
                    <a:lnTo>
                      <a:pt x="6730275" y="1310177"/>
                    </a:lnTo>
                    <a:cubicBezTo>
                      <a:pt x="6730275" y="1378757"/>
                      <a:pt x="6674395" y="1434637"/>
                      <a:pt x="6605815" y="1434637"/>
                    </a:cubicBezTo>
                    <a:close/>
                  </a:path>
                </a:pathLst>
              </a:custGeom>
              <a:solidFill>
                <a:srgbClr val="5F9EA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1395246"/>
              <a:ext cx="10820400" cy="2025106"/>
              <a:chOff x="0" y="0"/>
              <a:chExt cx="6730275" cy="125961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730275" cy="1259614"/>
              </a:xfrm>
              <a:custGeom>
                <a:avLst/>
                <a:gdLst/>
                <a:ahLst/>
                <a:cxnLst/>
                <a:rect l="l" t="t" r="r" b="b"/>
                <a:pathLst>
                  <a:path w="6730275" h="1259614">
                    <a:moveTo>
                      <a:pt x="6605815" y="1259613"/>
                    </a:moveTo>
                    <a:lnTo>
                      <a:pt x="124460" y="1259613"/>
                    </a:lnTo>
                    <a:cubicBezTo>
                      <a:pt x="55880" y="1259613"/>
                      <a:pt x="0" y="1203734"/>
                      <a:pt x="0" y="113515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605815" y="0"/>
                    </a:lnTo>
                    <a:cubicBezTo>
                      <a:pt x="6674395" y="0"/>
                      <a:pt x="6730275" y="55880"/>
                      <a:pt x="6730275" y="124460"/>
                    </a:cubicBezTo>
                    <a:lnTo>
                      <a:pt x="6730275" y="1135154"/>
                    </a:lnTo>
                    <a:cubicBezTo>
                      <a:pt x="6730275" y="1203734"/>
                      <a:pt x="6674395" y="1259614"/>
                      <a:pt x="6605815" y="1259614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786831" y="330339"/>
              <a:ext cx="9027188" cy="612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  <a:spcBef>
                  <a:spcPct val="0"/>
                </a:spcBef>
              </a:pPr>
              <a:r>
                <a:rPr lang="en-US" sz="2785">
                  <a:solidFill>
                    <a:srgbClr val="EFF8F9"/>
                  </a:solidFill>
                  <a:latin typeface="Inknut Antiqua"/>
                  <a:ea typeface="Inknut Antiqua"/>
                  <a:cs typeface="Inknut Antiqua"/>
                  <a:sym typeface="Inknut Antiqua"/>
                </a:rPr>
                <a:t>Total DownTime (hr)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52461" y="1578915"/>
              <a:ext cx="6315479" cy="1376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751"/>
                </a:lnSpc>
                <a:spcBef>
                  <a:spcPct val="0"/>
                </a:spcBef>
              </a:pPr>
              <a:r>
                <a:rPr lang="en-US" sz="6251">
                  <a:solidFill>
                    <a:srgbClr val="EFF8F9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1453 h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44000" y="6793291"/>
            <a:ext cx="8115300" cy="2572967"/>
            <a:chOff x="0" y="0"/>
            <a:chExt cx="10820400" cy="343062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0820400" cy="2306248"/>
              <a:chOff x="0" y="0"/>
              <a:chExt cx="6730994" cy="143463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730995" cy="1434637"/>
              </a:xfrm>
              <a:custGeom>
                <a:avLst/>
                <a:gdLst/>
                <a:ahLst/>
                <a:cxnLst/>
                <a:rect l="l" t="t" r="r" b="b"/>
                <a:pathLst>
                  <a:path w="6730995" h="1434637">
                    <a:moveTo>
                      <a:pt x="6606535" y="1434636"/>
                    </a:moveTo>
                    <a:lnTo>
                      <a:pt x="124460" y="1434636"/>
                    </a:lnTo>
                    <a:cubicBezTo>
                      <a:pt x="55880" y="1434636"/>
                      <a:pt x="0" y="1378757"/>
                      <a:pt x="0" y="13101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606535" y="0"/>
                    </a:lnTo>
                    <a:cubicBezTo>
                      <a:pt x="6675114" y="0"/>
                      <a:pt x="6730995" y="55880"/>
                      <a:pt x="6730995" y="124460"/>
                    </a:cubicBezTo>
                    <a:lnTo>
                      <a:pt x="6730995" y="1310177"/>
                    </a:lnTo>
                    <a:cubicBezTo>
                      <a:pt x="6730995" y="1378757"/>
                      <a:pt x="6675114" y="1434637"/>
                      <a:pt x="6606535" y="1434637"/>
                    </a:cubicBezTo>
                    <a:close/>
                  </a:path>
                </a:pathLst>
              </a:custGeom>
              <a:solidFill>
                <a:srgbClr val="5F9EA0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0" y="1405733"/>
              <a:ext cx="10820400" cy="2024890"/>
              <a:chOff x="0" y="0"/>
              <a:chExt cx="6730994" cy="125961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730995" cy="1259614"/>
              </a:xfrm>
              <a:custGeom>
                <a:avLst/>
                <a:gdLst/>
                <a:ahLst/>
                <a:cxnLst/>
                <a:rect l="l" t="t" r="r" b="b"/>
                <a:pathLst>
                  <a:path w="6730995" h="1259614">
                    <a:moveTo>
                      <a:pt x="6606535" y="1259613"/>
                    </a:moveTo>
                    <a:lnTo>
                      <a:pt x="124460" y="1259613"/>
                    </a:lnTo>
                    <a:cubicBezTo>
                      <a:pt x="55880" y="1259613"/>
                      <a:pt x="0" y="1203734"/>
                      <a:pt x="0" y="113515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606535" y="0"/>
                    </a:lnTo>
                    <a:cubicBezTo>
                      <a:pt x="6675114" y="0"/>
                      <a:pt x="6730995" y="55880"/>
                      <a:pt x="6730995" y="124460"/>
                    </a:cubicBezTo>
                    <a:lnTo>
                      <a:pt x="6730995" y="1135154"/>
                    </a:lnTo>
                    <a:cubicBezTo>
                      <a:pt x="6730995" y="1203734"/>
                      <a:pt x="6675114" y="1259614"/>
                      <a:pt x="6606535" y="1259614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2660908" y="2966604"/>
              <a:ext cx="4950781" cy="162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5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660908" y="1612279"/>
              <a:ext cx="4950781" cy="1248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92"/>
                </a:lnSpc>
                <a:spcBef>
                  <a:spcPct val="0"/>
                </a:spcBef>
              </a:pPr>
              <a:r>
                <a:rPr lang="en-US" sz="5708">
                  <a:solidFill>
                    <a:srgbClr val="EFF8F9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6144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8816" y="330298"/>
              <a:ext cx="9027188" cy="6124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  <a:spcBef>
                  <a:spcPct val="0"/>
                </a:spcBef>
              </a:pPr>
              <a:r>
                <a:rPr lang="en-US" sz="2785" b="1">
                  <a:solidFill>
                    <a:srgbClr val="EFF8F9"/>
                  </a:solidFill>
                  <a:latin typeface="Inknut Antiqua Medium"/>
                  <a:ea typeface="Inknut Antiqua Medium"/>
                  <a:cs typeface="Inknut Antiqua Medium"/>
                  <a:sym typeface="Inknut Antiqua Medium"/>
                </a:rPr>
                <a:t>Nom Of Defected Items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-9783236" y="9733417"/>
            <a:ext cx="42391962" cy="788601"/>
            <a:chOff x="0" y="0"/>
            <a:chExt cx="11164961" cy="20769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339641" y="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58553" y="3071250"/>
            <a:ext cx="5871221" cy="5925584"/>
          </a:xfrm>
          <a:custGeom>
            <a:avLst/>
            <a:gdLst/>
            <a:ahLst/>
            <a:cxnLst/>
            <a:rect l="l" t="t" r="r" b="b"/>
            <a:pathLst>
              <a:path w="5871221" h="5925584">
                <a:moveTo>
                  <a:pt x="0" y="0"/>
                </a:moveTo>
                <a:lnTo>
                  <a:pt x="5871221" y="0"/>
                </a:lnTo>
                <a:lnTo>
                  <a:pt x="5871221" y="5925585"/>
                </a:lnTo>
                <a:lnTo>
                  <a:pt x="0" y="5925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872145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Vendors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00161" y="1992385"/>
            <a:ext cx="4988004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Defected QTY Per Vendor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03932" y="9147660"/>
            <a:ext cx="1380462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9830834" y="5907242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Vendors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941617"/>
            <a:ext cx="8657515" cy="4279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963" lvl="1" indent="-343482" algn="l">
              <a:lnSpc>
                <a:spcPts val="4868"/>
              </a:lnSpc>
              <a:buFont typeface="Arial"/>
              <a:buChar char="•"/>
            </a:pPr>
            <a:r>
              <a:rPr lang="en-US" sz="318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Quotelane </a:t>
            </a:r>
            <a:r>
              <a:rPr lang="en-US" sz="318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has the highest total quantity of defective items, surpassing all other vendors in terms of overall defects.</a:t>
            </a:r>
          </a:p>
          <a:p>
            <a:pPr marL="686963" lvl="1" indent="-343482" algn="l">
              <a:lnSpc>
                <a:spcPts val="4868"/>
              </a:lnSpc>
              <a:buFont typeface="Arial"/>
              <a:buChar char="•"/>
            </a:pPr>
            <a:r>
              <a:rPr lang="en-US" sz="318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final vendor in the top 5 worst performers is </a:t>
            </a:r>
            <a:r>
              <a:rPr lang="en-US" sz="318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Ontotam</a:t>
            </a:r>
            <a:r>
              <a:rPr lang="en-US" sz="318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rounding out the group.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059181" y="5702243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35105" y="9549398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7"/>
                </a:lnTo>
                <a:lnTo>
                  <a:pt x="0" y="1634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79034" y="3866280"/>
            <a:ext cx="8097892" cy="5248408"/>
          </a:xfrm>
          <a:custGeom>
            <a:avLst/>
            <a:gdLst/>
            <a:ahLst/>
            <a:cxnLst/>
            <a:rect l="l" t="t" r="r" b="b"/>
            <a:pathLst>
              <a:path w="8097892" h="5248408">
                <a:moveTo>
                  <a:pt x="0" y="0"/>
                </a:moveTo>
                <a:lnTo>
                  <a:pt x="8097892" y="0"/>
                </a:lnTo>
                <a:lnTo>
                  <a:pt x="8097892" y="5248408"/>
                </a:lnTo>
                <a:lnTo>
                  <a:pt x="0" y="5248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872145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Vendors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10692" y="3688237"/>
            <a:ext cx="3706297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The Worest 10 Vendors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38062" y="9107136"/>
            <a:ext cx="851557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Vendors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8251316" y="6380824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Nom of defected Items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4889" y="2535321"/>
            <a:ext cx="7549566" cy="637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8188" lvl="1" indent="-294094" algn="l">
              <a:lnSpc>
                <a:spcPts val="4604"/>
              </a:lnSpc>
              <a:buFont typeface="Arial"/>
              <a:buChar char="•"/>
            </a:pPr>
            <a:r>
              <a:rPr lang="en-US" sz="272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Reddoit </a:t>
            </a:r>
            <a:r>
              <a:rPr lang="en-US" sz="272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is the worst-performing vendor, with a notably higher number of defects—710 defective items—making it stand out significantly from other vendors.</a:t>
            </a:r>
          </a:p>
          <a:p>
            <a:pPr marL="588188" lvl="1" indent="-294094" algn="l">
              <a:lnSpc>
                <a:spcPts val="4604"/>
              </a:lnSpc>
              <a:buFont typeface="Arial"/>
              <a:buChar char="•"/>
            </a:pPr>
            <a:r>
              <a:rPr lang="en-US" sz="272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vendors </a:t>
            </a:r>
            <a:r>
              <a:rPr lang="en-US" sz="272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Plustax</a:t>
            </a:r>
            <a:r>
              <a:rPr lang="en-US" sz="272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Trio-dax, with 323 and 288 defective items respectively, are also among the top 5 worst performers, though their defect counts are considerably lower than Reddoit.</a:t>
            </a:r>
          </a:p>
          <a:p>
            <a:pPr algn="l">
              <a:lnSpc>
                <a:spcPts val="4604"/>
              </a:lnSpc>
            </a:pPr>
            <a:endParaRPr lang="en-US" sz="2724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24724" y="3996605"/>
            <a:ext cx="8660914" cy="4297978"/>
          </a:xfrm>
          <a:custGeom>
            <a:avLst/>
            <a:gdLst/>
            <a:ahLst/>
            <a:cxnLst/>
            <a:rect l="l" t="t" r="r" b="b"/>
            <a:pathLst>
              <a:path w="8660914" h="4297978">
                <a:moveTo>
                  <a:pt x="0" y="0"/>
                </a:moveTo>
                <a:lnTo>
                  <a:pt x="8660913" y="0"/>
                </a:lnTo>
                <a:lnTo>
                  <a:pt x="8660913" y="4297979"/>
                </a:lnTo>
                <a:lnTo>
                  <a:pt x="0" y="42979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872145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Vendors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18126" y="3221418"/>
            <a:ext cx="4222552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Top 10 Vendors by AVG DT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03624" y="8304109"/>
            <a:ext cx="851557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Vendors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7597004" y="6035934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Downtime (MIN)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186847"/>
            <a:ext cx="6845088" cy="728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669" lvl="1" indent="-287334" algn="l">
              <a:lnSpc>
                <a:spcPts val="4498"/>
              </a:lnSpc>
              <a:buFont typeface="Arial"/>
              <a:buChar char="•"/>
            </a:pP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first six vendors—</a:t>
            </a:r>
            <a:r>
              <a:rPr lang="en-US" sz="266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White-High, O-Ace, Lexiplus, Finlux, Donware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sz="266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Conestreet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—exhibit an exceptionally high average downtime of approximately </a:t>
            </a:r>
            <a:r>
              <a:rPr lang="en-US" sz="266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90 minutes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significantly exceeding that of other vendors.</a:t>
            </a:r>
          </a:p>
          <a:p>
            <a:pPr marL="574669" lvl="1" indent="-287334" algn="l">
              <a:lnSpc>
                <a:spcPts val="4498"/>
              </a:lnSpc>
              <a:buFont typeface="Arial"/>
              <a:buChar char="•"/>
            </a:pP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the last three vendors, </a:t>
            </a:r>
            <a:r>
              <a:rPr lang="en-US" sz="266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Saokeycane, Ranmedia,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66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Latgotrax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have average downtimes of </a:t>
            </a:r>
            <a:r>
              <a:rPr lang="en-US" sz="266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45 minutes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which is notably lower than the top five vendors.</a:t>
            </a:r>
          </a:p>
          <a:p>
            <a:pPr algn="l">
              <a:lnSpc>
                <a:spcPts val="4498"/>
              </a:lnSpc>
            </a:pPr>
            <a:endParaRPr lang="en-US" sz="2661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95669" y="3116544"/>
            <a:ext cx="6467466" cy="5800717"/>
          </a:xfrm>
          <a:custGeom>
            <a:avLst/>
            <a:gdLst/>
            <a:ahLst/>
            <a:cxnLst/>
            <a:rect l="l" t="t" r="r" b="b"/>
            <a:pathLst>
              <a:path w="6467466" h="5800717">
                <a:moveTo>
                  <a:pt x="0" y="0"/>
                </a:moveTo>
                <a:lnTo>
                  <a:pt x="6467466" y="0"/>
                </a:lnTo>
                <a:lnTo>
                  <a:pt x="6467466" y="5800717"/>
                </a:lnTo>
                <a:lnTo>
                  <a:pt x="0" y="5800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407324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Defect Type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93067" y="3126069"/>
            <a:ext cx="3272671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% Of Defected Items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311159"/>
            <a:ext cx="7401483" cy="5493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6975" lvl="1" indent="-308487" algn="l">
              <a:lnSpc>
                <a:spcPts val="4829"/>
              </a:lnSpc>
              <a:buFont typeface="Arial"/>
              <a:buChar char="•"/>
            </a:pP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857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No Impact</a:t>
            </a: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type accounts for the highest percentage of defective items, making it the most common category.</a:t>
            </a:r>
          </a:p>
          <a:p>
            <a:pPr marL="616975" lvl="1" indent="-308487" algn="l">
              <a:lnSpc>
                <a:spcPts val="4829"/>
              </a:lnSpc>
              <a:buFont typeface="Arial"/>
              <a:buChar char="•"/>
            </a:pP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857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Impact</a:t>
            </a: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857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Rejected </a:t>
            </a: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types have similar proportions; however, </a:t>
            </a:r>
            <a:r>
              <a:rPr lang="en-US" sz="2857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Rejected </a:t>
            </a: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represents the smallest percentage among them.</a:t>
            </a:r>
          </a:p>
          <a:p>
            <a:pPr algn="l">
              <a:lnSpc>
                <a:spcPts val="4829"/>
              </a:lnSpc>
            </a:pPr>
            <a:endParaRPr lang="en-US" sz="2857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72208" y="1230676"/>
            <a:ext cx="2347420" cy="3521130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5000" r="-2500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700265" y="1230676"/>
            <a:ext cx="2347420" cy="3521130"/>
            <a:chOff x="0" y="0"/>
            <a:chExt cx="6350000" cy="9525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43045" t="-8725" r="-43045" b="-5688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6324519" y="5987934"/>
            <a:ext cx="2180244" cy="3270366"/>
            <a:chOff x="0" y="0"/>
            <a:chExt cx="6350000" cy="9525000"/>
          </a:xfrm>
        </p:grpSpPr>
        <p:sp>
          <p:nvSpPr>
            <p:cNvPr id="7" name="Freeform 7"/>
            <p:cNvSpPr/>
            <p:nvPr/>
          </p:nvSpPr>
          <p:spPr>
            <a:xfrm flipH="1"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6350000" y="9042400"/>
                  </a:moveTo>
                  <a:lnTo>
                    <a:pt x="6350000" y="482600"/>
                  </a:lnTo>
                  <a:cubicBezTo>
                    <a:pt x="6350000" y="215900"/>
                    <a:pt x="6134100" y="0"/>
                    <a:pt x="5867400" y="0"/>
                  </a:cubicBezTo>
                  <a:lnTo>
                    <a:pt x="482600" y="0"/>
                  </a:lnTo>
                  <a:cubicBezTo>
                    <a:pt x="215900" y="0"/>
                    <a:pt x="0" y="217170"/>
                    <a:pt x="0" y="482600"/>
                  </a:cubicBezTo>
                  <a:lnTo>
                    <a:pt x="0" y="9042400"/>
                  </a:lnTo>
                  <a:cubicBezTo>
                    <a:pt x="0" y="9309100"/>
                    <a:pt x="215900" y="9525000"/>
                    <a:pt x="482600" y="9525000"/>
                  </a:cubicBezTo>
                  <a:lnTo>
                    <a:pt x="5867400" y="9525000"/>
                  </a:lnTo>
                  <a:cubicBezTo>
                    <a:pt x="6132830" y="9525000"/>
                    <a:pt x="6350000" y="9309100"/>
                    <a:pt x="635000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9787074" y="5987934"/>
            <a:ext cx="2180244" cy="3270366"/>
            <a:chOff x="0" y="0"/>
            <a:chExt cx="6350000" cy="9525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54898" t="-13777" r="-54898" b="-3430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240315" y="1230676"/>
            <a:ext cx="2347420" cy="3521130"/>
            <a:chOff x="0" y="0"/>
            <a:chExt cx="6350000" cy="9525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5"/>
              <a:stretch>
                <a:fillRect l="-20593" r="-20593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6476919" y="6140334"/>
            <a:ext cx="2180244" cy="3270366"/>
            <a:chOff x="0" y="0"/>
            <a:chExt cx="6350000" cy="9525000"/>
          </a:xfrm>
        </p:grpSpPr>
        <p:sp>
          <p:nvSpPr>
            <p:cNvPr id="16" name="Freeform 16"/>
            <p:cNvSpPr/>
            <p:nvPr/>
          </p:nvSpPr>
          <p:spPr>
            <a:xfrm flipH="1"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6350000" y="9042400"/>
                  </a:moveTo>
                  <a:lnTo>
                    <a:pt x="6350000" y="482600"/>
                  </a:lnTo>
                  <a:cubicBezTo>
                    <a:pt x="6350000" y="215900"/>
                    <a:pt x="6134100" y="0"/>
                    <a:pt x="5867400" y="0"/>
                  </a:cubicBezTo>
                  <a:lnTo>
                    <a:pt x="482600" y="0"/>
                  </a:lnTo>
                  <a:cubicBezTo>
                    <a:pt x="215900" y="0"/>
                    <a:pt x="0" y="217170"/>
                    <a:pt x="0" y="482600"/>
                  </a:cubicBezTo>
                  <a:lnTo>
                    <a:pt x="0" y="9042400"/>
                  </a:lnTo>
                  <a:cubicBezTo>
                    <a:pt x="0" y="9309100"/>
                    <a:pt x="215900" y="9525000"/>
                    <a:pt x="482600" y="9525000"/>
                  </a:cubicBezTo>
                  <a:lnTo>
                    <a:pt x="5867400" y="9525000"/>
                  </a:lnTo>
                  <a:cubicBezTo>
                    <a:pt x="6132830" y="9525000"/>
                    <a:pt x="6350000" y="9309100"/>
                    <a:pt x="635000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6324519" y="5987934"/>
            <a:ext cx="2180244" cy="3270366"/>
            <a:chOff x="0" y="0"/>
            <a:chExt cx="6350000" cy="9525000"/>
          </a:xfrm>
        </p:grpSpPr>
        <p:sp>
          <p:nvSpPr>
            <p:cNvPr id="18" name="Freeform 18"/>
            <p:cNvSpPr/>
            <p:nvPr/>
          </p:nvSpPr>
          <p:spPr>
            <a:xfrm flipH="1"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6350000" y="9042400"/>
                  </a:moveTo>
                  <a:lnTo>
                    <a:pt x="6350000" y="482600"/>
                  </a:lnTo>
                  <a:cubicBezTo>
                    <a:pt x="6350000" y="215900"/>
                    <a:pt x="6134100" y="0"/>
                    <a:pt x="5867400" y="0"/>
                  </a:cubicBezTo>
                  <a:lnTo>
                    <a:pt x="482600" y="0"/>
                  </a:lnTo>
                  <a:cubicBezTo>
                    <a:pt x="215900" y="0"/>
                    <a:pt x="0" y="217170"/>
                    <a:pt x="0" y="482600"/>
                  </a:cubicBezTo>
                  <a:lnTo>
                    <a:pt x="0" y="9042400"/>
                  </a:lnTo>
                  <a:cubicBezTo>
                    <a:pt x="0" y="9309100"/>
                    <a:pt x="215900" y="9525000"/>
                    <a:pt x="482600" y="9525000"/>
                  </a:cubicBezTo>
                  <a:lnTo>
                    <a:pt x="5867400" y="9525000"/>
                  </a:lnTo>
                  <a:cubicBezTo>
                    <a:pt x="6132830" y="9525000"/>
                    <a:pt x="6350000" y="9309100"/>
                    <a:pt x="635000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6324519" y="5987934"/>
            <a:ext cx="2332644" cy="3422766"/>
            <a:chOff x="0" y="0"/>
            <a:chExt cx="6793868" cy="996886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793867" cy="9968867"/>
            </a:xfrm>
            <a:custGeom>
              <a:avLst/>
              <a:gdLst/>
              <a:ahLst/>
              <a:cxnLst/>
              <a:rect l="l" t="t" r="r" b="b"/>
              <a:pathLst>
                <a:path w="6793867" h="9968867">
                  <a:moveTo>
                    <a:pt x="0" y="9463778"/>
                  </a:moveTo>
                  <a:lnTo>
                    <a:pt x="0" y="505089"/>
                  </a:lnTo>
                  <a:cubicBezTo>
                    <a:pt x="0" y="225961"/>
                    <a:pt x="230991" y="0"/>
                    <a:pt x="516334" y="0"/>
                  </a:cubicBezTo>
                  <a:lnTo>
                    <a:pt x="6277534" y="0"/>
                  </a:lnTo>
                  <a:cubicBezTo>
                    <a:pt x="6562876" y="0"/>
                    <a:pt x="6793867" y="227290"/>
                    <a:pt x="6793867" y="505089"/>
                  </a:cubicBezTo>
                  <a:lnTo>
                    <a:pt x="6793867" y="9463778"/>
                  </a:lnTo>
                  <a:cubicBezTo>
                    <a:pt x="6793867" y="9742907"/>
                    <a:pt x="6562876" y="9968867"/>
                    <a:pt x="6277534" y="9968867"/>
                  </a:cubicBezTo>
                  <a:lnTo>
                    <a:pt x="516334" y="9968867"/>
                  </a:lnTo>
                  <a:cubicBezTo>
                    <a:pt x="232350" y="9968867"/>
                    <a:pt x="0" y="9742907"/>
                    <a:pt x="0" y="9463778"/>
                  </a:cubicBezTo>
                  <a:close/>
                </a:path>
              </a:pathLst>
            </a:custGeom>
            <a:blipFill>
              <a:blip r:embed="rId6"/>
              <a:stretch>
                <a:fillRect l="-23366" r="-23366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4484960" y="5009934"/>
            <a:ext cx="1858129" cy="28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2003" b="1" spc="108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Mostafa ALi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14935" y="5009934"/>
            <a:ext cx="1858129" cy="28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2003" b="1" spc="108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Mostafa Aly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476302" y="5009934"/>
            <a:ext cx="2795346" cy="28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2003" b="1" spc="108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Karim Abdelhamed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57624" y="9692215"/>
            <a:ext cx="2639143" cy="28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2003" b="1" spc="108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Sayed Eladawy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61181" y="9692215"/>
            <a:ext cx="2906919" cy="28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2003" b="1" spc="108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Mohamed Haitham</a:t>
            </a:r>
          </a:p>
        </p:txBody>
      </p:sp>
      <p:sp>
        <p:nvSpPr>
          <p:cNvPr id="26" name="TextBox 26"/>
          <p:cNvSpPr txBox="1"/>
          <p:nvPr/>
        </p:nvSpPr>
        <p:spPr>
          <a:xfrm rot="-5400000">
            <a:off x="-1084100" y="4540063"/>
            <a:ext cx="6184406" cy="120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1"/>
              </a:lnSpc>
            </a:pPr>
            <a:r>
              <a:rPr lang="en-US" sz="82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OUR TEAM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82244" y="3205248"/>
            <a:ext cx="7262390" cy="5623309"/>
          </a:xfrm>
          <a:custGeom>
            <a:avLst/>
            <a:gdLst/>
            <a:ahLst/>
            <a:cxnLst/>
            <a:rect l="l" t="t" r="r" b="b"/>
            <a:pathLst>
              <a:path w="7262390" h="5623309">
                <a:moveTo>
                  <a:pt x="0" y="0"/>
                </a:moveTo>
                <a:lnTo>
                  <a:pt x="7262390" y="0"/>
                </a:lnTo>
                <a:lnTo>
                  <a:pt x="7262390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407324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Defect Type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2458" y="2625906"/>
            <a:ext cx="2533888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506695"/>
            <a:ext cx="7401483" cy="243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6975" lvl="1" indent="-308487" algn="l">
              <a:lnSpc>
                <a:spcPts val="4829"/>
              </a:lnSpc>
              <a:buFont typeface="Arial"/>
              <a:buChar char="•"/>
            </a:pP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857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Impact </a:t>
            </a: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category has the highest percentage of average downtime in minutes, indicating it contributes significantly to overall downtime.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09676" y="3602779"/>
            <a:ext cx="9149624" cy="4490258"/>
          </a:xfrm>
          <a:custGeom>
            <a:avLst/>
            <a:gdLst/>
            <a:ahLst/>
            <a:cxnLst/>
            <a:rect l="l" t="t" r="r" b="b"/>
            <a:pathLst>
              <a:path w="9149624" h="4490258">
                <a:moveTo>
                  <a:pt x="0" y="0"/>
                </a:moveTo>
                <a:lnTo>
                  <a:pt x="9149624" y="0"/>
                </a:lnTo>
                <a:lnTo>
                  <a:pt x="9149624" y="4490259"/>
                </a:lnTo>
                <a:lnTo>
                  <a:pt x="0" y="4490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479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589371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Defects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13600" y="3037142"/>
            <a:ext cx="5683448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Nom Of defected items by categry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81153" y="8302588"/>
            <a:ext cx="2348341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Nom of defected items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881956" y="5738248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category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161578"/>
            <a:ext cx="6471131" cy="5801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data illustrates the number of defective items for each defect category, indicating whether the count is above or below the average.</a:t>
            </a:r>
          </a:p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It shows that the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Miscellaneous/Other Defects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is the most affected, with the largest number of defective items.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2551449"/>
            <a:ext cx="6971796" cy="6930906"/>
          </a:xfrm>
          <a:custGeom>
            <a:avLst/>
            <a:gdLst/>
            <a:ahLst/>
            <a:cxnLst/>
            <a:rect l="l" t="t" r="r" b="b"/>
            <a:pathLst>
              <a:path w="6971796" h="6930906">
                <a:moveTo>
                  <a:pt x="0" y="0"/>
                </a:moveTo>
                <a:lnTo>
                  <a:pt x="6971796" y="0"/>
                </a:lnTo>
                <a:lnTo>
                  <a:pt x="6971796" y="6930906"/>
                </a:lnTo>
                <a:lnTo>
                  <a:pt x="0" y="6930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589371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Defects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13280" y="1804816"/>
            <a:ext cx="3033236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Qty Of each defect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269590"/>
            <a:ext cx="7453375" cy="3585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276" lvl="1" indent="-306138" algn="l">
              <a:lnSpc>
                <a:spcPts val="4792"/>
              </a:lnSpc>
              <a:buFont typeface="Arial"/>
              <a:buChar char="•"/>
            </a:pP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</a:t>
            </a:r>
            <a:r>
              <a:rPr lang="en-US" sz="28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 Miscellaneous/Other</a:t>
            </a: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Defects category has the highest number of defective items, totaling 10 million.</a:t>
            </a:r>
          </a:p>
          <a:p>
            <a:pPr marL="612276" lvl="1" indent="-306138" algn="l">
              <a:lnSpc>
                <a:spcPts val="4792"/>
              </a:lnSpc>
              <a:buFont typeface="Arial"/>
              <a:buChar char="•"/>
            </a:pP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Conversely, the </a:t>
            </a:r>
            <a:r>
              <a:rPr lang="en-US" sz="28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Adhesive/Glue Issues</a:t>
            </a: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has the lowest count, with only </a:t>
            </a:r>
            <a:r>
              <a:rPr lang="en-US" sz="28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366,000 </a:t>
            </a: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defective items.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03283" y="2139371"/>
            <a:ext cx="7645561" cy="7330386"/>
          </a:xfrm>
          <a:custGeom>
            <a:avLst/>
            <a:gdLst/>
            <a:ahLst/>
            <a:cxnLst/>
            <a:rect l="l" t="t" r="r" b="b"/>
            <a:pathLst>
              <a:path w="7645561" h="7330386">
                <a:moveTo>
                  <a:pt x="0" y="0"/>
                </a:moveTo>
                <a:lnTo>
                  <a:pt x="7645561" y="0"/>
                </a:lnTo>
                <a:lnTo>
                  <a:pt x="7645561" y="7330386"/>
                </a:lnTo>
                <a:lnTo>
                  <a:pt x="0" y="733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589371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Defects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40986" y="1617248"/>
            <a:ext cx="6558439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Per defected Categories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87010" y="9479282"/>
            <a:ext cx="2118823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Categories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8075564" y="5694904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DownTime (MIN)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5262" y="3269590"/>
            <a:ext cx="7453375" cy="3585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276" lvl="1" indent="-306138" algn="l">
              <a:lnSpc>
                <a:spcPts val="4792"/>
              </a:lnSpc>
              <a:buFont typeface="Arial"/>
              <a:buChar char="•"/>
            </a:pP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While all defect categories exhibit similar proportions, </a:t>
            </a:r>
            <a:r>
              <a:rPr lang="en-US" sz="28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Assembly/Fitment Defects</a:t>
            </a: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still have the highest average downtime in minutes, indicating a greater impact on operations.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26446" y="3431515"/>
            <a:ext cx="8332854" cy="5280947"/>
          </a:xfrm>
          <a:custGeom>
            <a:avLst/>
            <a:gdLst/>
            <a:ahLst/>
            <a:cxnLst/>
            <a:rect l="l" t="t" r="r" b="b"/>
            <a:pathLst>
              <a:path w="8332854" h="5280947">
                <a:moveTo>
                  <a:pt x="0" y="0"/>
                </a:moveTo>
                <a:lnTo>
                  <a:pt x="8332854" y="0"/>
                </a:lnTo>
                <a:lnTo>
                  <a:pt x="8332854" y="5280946"/>
                </a:lnTo>
                <a:lnTo>
                  <a:pt x="0" y="5280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3233738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Category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51149" y="2765710"/>
            <a:ext cx="5683448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Nom Of defected items by categry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2070" y="2558326"/>
            <a:ext cx="7453375" cy="5008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865" lvl="1" indent="-316933" algn="l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Mechanical 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category has the highest number of defective items, making it the most prevalent category.</a:t>
            </a:r>
          </a:p>
          <a:p>
            <a:pPr marL="633865" lvl="1" indent="-316933" algn="l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the </a:t>
            </a: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Electrical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has the fewest defective items, indicating it is the least problematic area.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40727" y="3973850"/>
            <a:ext cx="9304403" cy="3990199"/>
          </a:xfrm>
          <a:custGeom>
            <a:avLst/>
            <a:gdLst/>
            <a:ahLst/>
            <a:cxnLst/>
            <a:rect l="l" t="t" r="r" b="b"/>
            <a:pathLst>
              <a:path w="9304403" h="3990199">
                <a:moveTo>
                  <a:pt x="0" y="0"/>
                </a:moveTo>
                <a:lnTo>
                  <a:pt x="9304403" y="0"/>
                </a:lnTo>
                <a:lnTo>
                  <a:pt x="9304403" y="3990198"/>
                </a:lnTo>
                <a:lnTo>
                  <a:pt x="0" y="3990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27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6872" y="1047750"/>
            <a:ext cx="3233738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Category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36135" y="3197378"/>
            <a:ext cx="5943719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The Most Material Category Per QTY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02697" y="7973573"/>
            <a:ext cx="1380462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913008" y="5859288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Categories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6872" y="3033116"/>
            <a:ext cx="6471131" cy="405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data confirms that the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Mechanical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not only has the highest quantity of defective items but also supports the conclusion that the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Electrical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has the lowest quantity.</a:t>
            </a:r>
          </a:p>
          <a:p>
            <a:pPr algn="l">
              <a:lnSpc>
                <a:spcPts val="4623"/>
              </a:lnSpc>
            </a:pPr>
            <a:endParaRPr lang="en-US" sz="2735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04877" y="3337610"/>
            <a:ext cx="7738020" cy="4714695"/>
          </a:xfrm>
          <a:custGeom>
            <a:avLst/>
            <a:gdLst/>
            <a:ahLst/>
            <a:cxnLst/>
            <a:rect l="l" t="t" r="r" b="b"/>
            <a:pathLst>
              <a:path w="7738020" h="4714695">
                <a:moveTo>
                  <a:pt x="0" y="0"/>
                </a:moveTo>
                <a:lnTo>
                  <a:pt x="7738020" y="0"/>
                </a:lnTo>
                <a:lnTo>
                  <a:pt x="7738020" y="4714695"/>
                </a:lnTo>
                <a:lnTo>
                  <a:pt x="0" y="4714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3233738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Category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48675" y="2616489"/>
            <a:ext cx="6250424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PEr Material Category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92998" y="8061830"/>
            <a:ext cx="961777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Category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7777158" y="5527830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AVG DownTime (MIN)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2070" y="2558326"/>
            <a:ext cx="7453375" cy="3122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865" lvl="1" indent="-316933" algn="l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However, the chart indicates that the </a:t>
            </a: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Logistics 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category experiences the highest average downtime in minutes among all material categories.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555652" y="3920847"/>
            <a:ext cx="9802947" cy="3506647"/>
          </a:xfrm>
          <a:custGeom>
            <a:avLst/>
            <a:gdLst/>
            <a:ahLst/>
            <a:cxnLst/>
            <a:rect l="l" t="t" r="r" b="b"/>
            <a:pathLst>
              <a:path w="9802947" h="3506647">
                <a:moveTo>
                  <a:pt x="0" y="0"/>
                </a:moveTo>
                <a:lnTo>
                  <a:pt x="9802948" y="0"/>
                </a:lnTo>
                <a:lnTo>
                  <a:pt x="9802948" y="3506647"/>
                </a:lnTo>
                <a:lnTo>
                  <a:pt x="0" y="3506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06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468415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Material Type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71951" y="3237947"/>
            <a:ext cx="6637854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Nom Of Defected Items by material 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67967" y="7437019"/>
            <a:ext cx="2378318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Nom Of defected Items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327934" y="5564510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Material Type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2070" y="2558326"/>
            <a:ext cx="5772681" cy="6265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865" lvl="1" indent="-316933" algn="l">
              <a:lnSpc>
                <a:spcPts val="4961"/>
              </a:lnSpc>
              <a:buFont typeface="Arial"/>
              <a:buChar char="•"/>
            </a:pP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Raw Materials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Corrugate 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have the highest number of defective items, indicating significant issues in these categories.</a:t>
            </a:r>
          </a:p>
          <a:p>
            <a:pPr marL="633865" lvl="1" indent="-316933" algn="l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</a:t>
            </a: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Electrolytes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Molds have the fewest defective items, suggesting they are less problematic.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77942" y="3549498"/>
            <a:ext cx="10201155" cy="4934809"/>
          </a:xfrm>
          <a:custGeom>
            <a:avLst/>
            <a:gdLst/>
            <a:ahLst/>
            <a:cxnLst/>
            <a:rect l="l" t="t" r="r" b="b"/>
            <a:pathLst>
              <a:path w="10201155" h="4934809">
                <a:moveTo>
                  <a:pt x="0" y="0"/>
                </a:moveTo>
                <a:lnTo>
                  <a:pt x="10201154" y="0"/>
                </a:lnTo>
                <a:lnTo>
                  <a:pt x="10201154" y="4934809"/>
                </a:lnTo>
                <a:lnTo>
                  <a:pt x="0" y="4934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468415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Material Type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34858" y="2866287"/>
            <a:ext cx="4287322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QTY Of Each Material 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87678" y="8493832"/>
            <a:ext cx="1381682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Material Type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050222" y="5033840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2070" y="2558326"/>
            <a:ext cx="5772681" cy="5637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865" lvl="1" indent="-316933" algn="l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chart confirms that </a:t>
            </a: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Raw Materials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have the highest quantity of defective items as well.</a:t>
            </a:r>
          </a:p>
          <a:p>
            <a:pPr marL="633865" lvl="1" indent="-316933" algn="l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Conversely, </a:t>
            </a: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Wires 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have an exceptionally low quantity of defective items, nearly reaching zero.</a:t>
            </a:r>
          </a:p>
          <a:p>
            <a:pPr algn="l">
              <a:lnSpc>
                <a:spcPts val="4961"/>
              </a:lnSpc>
            </a:pPr>
            <a:endParaRPr lang="en-US" sz="2935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13050" y="3670718"/>
            <a:ext cx="9930938" cy="4692368"/>
          </a:xfrm>
          <a:custGeom>
            <a:avLst/>
            <a:gdLst/>
            <a:ahLst/>
            <a:cxnLst/>
            <a:rect l="l" t="t" r="r" b="b"/>
            <a:pathLst>
              <a:path w="9930938" h="4692368">
                <a:moveTo>
                  <a:pt x="0" y="0"/>
                </a:moveTo>
                <a:lnTo>
                  <a:pt x="9930938" y="0"/>
                </a:lnTo>
                <a:lnTo>
                  <a:pt x="9930938" y="4692369"/>
                </a:lnTo>
                <a:lnTo>
                  <a:pt x="0" y="4692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468415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Material Type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19237" y="3131759"/>
            <a:ext cx="5462588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Per Material 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87678" y="8372612"/>
            <a:ext cx="1381682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Material Type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185330" y="5907242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AVG DownTime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2070" y="2558326"/>
            <a:ext cx="5772681" cy="696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Tape Type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has the highest average downtime in minutes for items, indicating significant delays associated with it.</a:t>
            </a:r>
          </a:p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the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Crates Type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has the lowest average downtime in minutes for items, suggesting minimal impact on operations.</a:t>
            </a:r>
          </a:p>
          <a:p>
            <a:pPr algn="l">
              <a:lnSpc>
                <a:spcPts val="4623"/>
              </a:lnSpc>
            </a:pPr>
            <a:endParaRPr lang="en-US" sz="2735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72061" y="1025292"/>
            <a:ext cx="5587239" cy="2662922"/>
            <a:chOff x="0" y="0"/>
            <a:chExt cx="2065940" cy="9846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72061" y="3808631"/>
            <a:ext cx="5587239" cy="2662922"/>
            <a:chOff x="0" y="0"/>
            <a:chExt cx="2065940" cy="9846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72061" y="6595378"/>
            <a:ext cx="5587239" cy="2662922"/>
            <a:chOff x="0" y="0"/>
            <a:chExt cx="2065940" cy="9846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3812039"/>
            <a:ext cx="5587239" cy="2662922"/>
            <a:chOff x="0" y="0"/>
            <a:chExt cx="2065940" cy="9846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6598786"/>
            <a:ext cx="5587239" cy="2662922"/>
            <a:chOff x="0" y="0"/>
            <a:chExt cx="2065940" cy="9846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-7900054">
            <a:off x="7348622" y="2133028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2700000">
            <a:off x="10017119" y="214449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3209977">
            <a:off x="9982257" y="7689589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7866361">
            <a:off x="7243302" y="766545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995244" y="4213627"/>
            <a:ext cx="4297511" cy="202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8000" b="1">
                <a:solidFill>
                  <a:srgbClr val="2F4F4F"/>
                </a:solidFill>
                <a:latin typeface="TT Hoves Bold"/>
                <a:ea typeface="TT Hoves Bold"/>
                <a:cs typeface="TT Hoves Bold"/>
                <a:sym typeface="TT Hoves Bold"/>
              </a:rPr>
              <a:t>Analysis Goals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3464" y="1825939"/>
            <a:ext cx="1786853" cy="136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sz="10806" b="1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93464" y="4523717"/>
            <a:ext cx="2628856" cy="136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sz="10806" b="1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97077" y="7303636"/>
            <a:ext cx="2628856" cy="136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sz="10806" b="1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36825" y="1810735"/>
            <a:ext cx="1999455" cy="136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sz="10806" b="1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36825" y="4515300"/>
            <a:ext cx="2628856" cy="136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sz="10806" b="1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836825" y="7303636"/>
            <a:ext cx="2628856" cy="136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sz="10806" b="1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144092" y="1568764"/>
            <a:ext cx="3144452" cy="1633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b="1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Benchmark Supplier Quality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44092" y="4342215"/>
            <a:ext cx="2580863" cy="165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3"/>
              </a:lnSpc>
            </a:pPr>
            <a:r>
              <a:rPr lang="en-US" sz="4099" b="1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Find Weak Suppliers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144092" y="7038044"/>
            <a:ext cx="3144452" cy="1633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b="1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Improve Quality Control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836280" y="6935924"/>
            <a:ext cx="3144452" cy="2157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b="1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Enhance Supply Chain Efficiency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836280" y="4249708"/>
            <a:ext cx="3144452" cy="1423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499" b="1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Optimize Supplier Management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836280" y="1622328"/>
            <a:ext cx="3144452" cy="1633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b="1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Analyze Defect Trends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83120" y="5949499"/>
            <a:ext cx="13270092" cy="3640423"/>
          </a:xfrm>
          <a:custGeom>
            <a:avLst/>
            <a:gdLst/>
            <a:ahLst/>
            <a:cxnLst/>
            <a:rect l="l" t="t" r="r" b="b"/>
            <a:pathLst>
              <a:path w="13270092" h="3640423">
                <a:moveTo>
                  <a:pt x="0" y="0"/>
                </a:moveTo>
                <a:lnTo>
                  <a:pt x="13270093" y="0"/>
                </a:lnTo>
                <a:lnTo>
                  <a:pt x="13270093" y="3640423"/>
                </a:lnTo>
                <a:lnTo>
                  <a:pt x="0" y="3640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7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34624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17459" y="5383514"/>
            <a:ext cx="4653082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Defected Items Over Months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7535" y="9599447"/>
            <a:ext cx="752931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Months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589928" y="7539884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Nom Defected Items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507482"/>
            <a:ext cx="14652947" cy="207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October 2014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marks the peak period, with the highest number of defective items, totaling approximately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555 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items.</a:t>
            </a:r>
          </a:p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Following this peak, there is a significant decline in the number of defective items until the end of December.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83120" y="5949499"/>
            <a:ext cx="13270092" cy="3640423"/>
          </a:xfrm>
          <a:custGeom>
            <a:avLst/>
            <a:gdLst/>
            <a:ahLst/>
            <a:cxnLst/>
            <a:rect l="l" t="t" r="r" b="b"/>
            <a:pathLst>
              <a:path w="13270092" h="3640423">
                <a:moveTo>
                  <a:pt x="0" y="0"/>
                </a:moveTo>
                <a:lnTo>
                  <a:pt x="13270093" y="0"/>
                </a:lnTo>
                <a:lnTo>
                  <a:pt x="13270093" y="3640423"/>
                </a:lnTo>
                <a:lnTo>
                  <a:pt x="0" y="3640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7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34624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17459" y="5383514"/>
            <a:ext cx="4653082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Defected Items Over Months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7535" y="9599447"/>
            <a:ext cx="752931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Months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589928" y="7539884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Nom Defected Items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507482"/>
            <a:ext cx="14652947" cy="155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data reveals fluctuations between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2013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2014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where the number of defective items experiences several rises and falls but generally trends upward leading up to the peak.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88801" y="5828978"/>
            <a:ext cx="13305348" cy="3858551"/>
          </a:xfrm>
          <a:custGeom>
            <a:avLst/>
            <a:gdLst/>
            <a:ahLst/>
            <a:cxnLst/>
            <a:rect l="l" t="t" r="r" b="b"/>
            <a:pathLst>
              <a:path w="13305348" h="3858551">
                <a:moveTo>
                  <a:pt x="0" y="0"/>
                </a:moveTo>
                <a:lnTo>
                  <a:pt x="13305348" y="0"/>
                </a:lnTo>
                <a:lnTo>
                  <a:pt x="13305348" y="3858551"/>
                </a:lnTo>
                <a:lnTo>
                  <a:pt x="0" y="3858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34624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28964" y="5312357"/>
            <a:ext cx="3430072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QTY Over Years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7535" y="9697054"/>
            <a:ext cx="752931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Months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361082" y="7648592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418667"/>
            <a:ext cx="14652947" cy="207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There is a noticeable upward trend in defective quantities, especially as the chart progresses toward the latter months of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2014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highest defect quantity is recorded in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October 2014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reaching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4,046,971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defective items.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88801" y="5828978"/>
            <a:ext cx="13305348" cy="3858551"/>
          </a:xfrm>
          <a:custGeom>
            <a:avLst/>
            <a:gdLst/>
            <a:ahLst/>
            <a:cxnLst/>
            <a:rect l="l" t="t" r="r" b="b"/>
            <a:pathLst>
              <a:path w="13305348" h="3858551">
                <a:moveTo>
                  <a:pt x="0" y="0"/>
                </a:moveTo>
                <a:lnTo>
                  <a:pt x="13305348" y="0"/>
                </a:lnTo>
                <a:lnTo>
                  <a:pt x="13305348" y="3858551"/>
                </a:lnTo>
                <a:lnTo>
                  <a:pt x="0" y="3858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34624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28964" y="5312357"/>
            <a:ext cx="3430072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QTY Over Years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7535" y="9697054"/>
            <a:ext cx="752931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Months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361082" y="7648592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418667"/>
            <a:ext cx="14652947" cy="2598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Throughout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2013 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2014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the data shows significant fluctuations in the defective quantity, characterized by sharp rises and drops. The chart illustrates a cyclical pattern, but the overall volume of defects appears to increase as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2014 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comes to a close.</a:t>
            </a:r>
          </a:p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lowest point occurs at the end of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2013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specifically in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August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with a value of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604,357 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defective items.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78089" y="6204471"/>
            <a:ext cx="13903838" cy="3502986"/>
          </a:xfrm>
          <a:custGeom>
            <a:avLst/>
            <a:gdLst/>
            <a:ahLst/>
            <a:cxnLst/>
            <a:rect l="l" t="t" r="r" b="b"/>
            <a:pathLst>
              <a:path w="13903838" h="3502986">
                <a:moveTo>
                  <a:pt x="0" y="0"/>
                </a:moveTo>
                <a:lnTo>
                  <a:pt x="13903838" y="0"/>
                </a:lnTo>
                <a:lnTo>
                  <a:pt x="13903838" y="3502986"/>
                </a:lnTo>
                <a:lnTo>
                  <a:pt x="0" y="3502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8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34624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1271" y="5838859"/>
            <a:ext cx="4403050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Over Years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7901" y="9716982"/>
            <a:ext cx="569789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Years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361082" y="7846304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AVG DownTime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418667"/>
            <a:ext cx="14652947" cy="2598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chart reveals a cyclical pattern of peaks and valleys in downtime, with no consistent upward or downward trend over the years. This indicates fluctuating issues with machine or process efficiency rather than a continuous improvement or decline.</a:t>
            </a:r>
          </a:p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peak downtime is recorded in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July 2013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with an average of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19.83 minutes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marking the highest downtime in the observed timeframe.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78089" y="6204471"/>
            <a:ext cx="13903838" cy="3502986"/>
          </a:xfrm>
          <a:custGeom>
            <a:avLst/>
            <a:gdLst/>
            <a:ahLst/>
            <a:cxnLst/>
            <a:rect l="l" t="t" r="r" b="b"/>
            <a:pathLst>
              <a:path w="13903838" h="3502986">
                <a:moveTo>
                  <a:pt x="0" y="0"/>
                </a:moveTo>
                <a:lnTo>
                  <a:pt x="13903838" y="0"/>
                </a:lnTo>
                <a:lnTo>
                  <a:pt x="13903838" y="3502986"/>
                </a:lnTo>
                <a:lnTo>
                  <a:pt x="0" y="3502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8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34624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1271" y="5838859"/>
            <a:ext cx="4403050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Over Years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7901" y="9716982"/>
            <a:ext cx="569789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Years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361082" y="7846304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AVG DownTime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418667"/>
            <a:ext cx="14652947" cy="163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6949" lvl="1" indent="-278475" algn="l">
              <a:lnSpc>
                <a:spcPts val="4359"/>
              </a:lnSpc>
              <a:buFont typeface="Arial"/>
              <a:buChar char="•"/>
            </a:pP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Several months show a significant drop in average downtime, falling below </a:t>
            </a:r>
            <a:r>
              <a:rPr lang="en-US" sz="25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15 minutes</a:t>
            </a: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particularly in</a:t>
            </a:r>
            <a:r>
              <a:rPr lang="en-US" sz="25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 May 2013</a:t>
            </a: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December 2013</a:t>
            </a: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February 2014</a:t>
            </a: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sz="25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September 2014</a:t>
            </a: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84115" y="3630347"/>
            <a:ext cx="8775185" cy="4455512"/>
          </a:xfrm>
          <a:custGeom>
            <a:avLst/>
            <a:gdLst/>
            <a:ahLst/>
            <a:cxnLst/>
            <a:rect l="l" t="t" r="r" b="b"/>
            <a:pathLst>
              <a:path w="8775185" h="4455512">
                <a:moveTo>
                  <a:pt x="0" y="0"/>
                </a:moveTo>
                <a:lnTo>
                  <a:pt x="8775185" y="0"/>
                </a:lnTo>
                <a:lnTo>
                  <a:pt x="8775185" y="4455512"/>
                </a:lnTo>
                <a:lnTo>
                  <a:pt x="0" y="4455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11752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34329" y="3022490"/>
            <a:ext cx="5674757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Top 5 Plants in # of Defected Items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14501" y="8095384"/>
            <a:ext cx="514412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7256396" y="5748442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Items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2070" y="2558326"/>
            <a:ext cx="6542549" cy="6382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Chicago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Indiana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plants have the highest number of defective items, with similar counts of approximately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900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each.</a:t>
            </a:r>
          </a:p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the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Monon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Spring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plants show significantly lower numbers of defects, each recording around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400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defective items.</a:t>
            </a:r>
          </a:p>
          <a:p>
            <a:pPr algn="l">
              <a:lnSpc>
                <a:spcPts val="4623"/>
              </a:lnSpc>
            </a:pPr>
            <a:endParaRPr lang="en-US" sz="2735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795002" y="3868797"/>
            <a:ext cx="9638998" cy="4217062"/>
          </a:xfrm>
          <a:custGeom>
            <a:avLst/>
            <a:gdLst/>
            <a:ahLst/>
            <a:cxnLst/>
            <a:rect l="l" t="t" r="r" b="b"/>
            <a:pathLst>
              <a:path w="9638998" h="4217062">
                <a:moveTo>
                  <a:pt x="0" y="0"/>
                </a:moveTo>
                <a:lnTo>
                  <a:pt x="9638998" y="0"/>
                </a:lnTo>
                <a:lnTo>
                  <a:pt x="9638998" y="4217062"/>
                </a:lnTo>
                <a:lnTo>
                  <a:pt x="0" y="421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11752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32546" y="3022490"/>
            <a:ext cx="4678323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Defected Items In Each State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14506" y="8251587"/>
            <a:ext cx="1199990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State name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567284" y="5867668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Items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2070" y="2558326"/>
            <a:ext cx="6274061" cy="5220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Illinois State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has the highest quantity of defective items, with similar counts of approximately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2,500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Conversely,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Iowa State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exhibits significantly lower numbers of defects, with around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50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defective items.</a:t>
            </a:r>
          </a:p>
          <a:p>
            <a:pPr algn="l">
              <a:lnSpc>
                <a:spcPts val="4623"/>
              </a:lnSpc>
            </a:pPr>
            <a:endParaRPr lang="en-US" sz="2735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39305" y="3388102"/>
            <a:ext cx="10541851" cy="4770187"/>
          </a:xfrm>
          <a:custGeom>
            <a:avLst/>
            <a:gdLst/>
            <a:ahLst/>
            <a:cxnLst/>
            <a:rect l="l" t="t" r="r" b="b"/>
            <a:pathLst>
              <a:path w="10541851" h="4770187">
                <a:moveTo>
                  <a:pt x="0" y="0"/>
                </a:moveTo>
                <a:lnTo>
                  <a:pt x="10541850" y="0"/>
                </a:lnTo>
                <a:lnTo>
                  <a:pt x="10541850" y="4770188"/>
                </a:lnTo>
                <a:lnTo>
                  <a:pt x="0" y="477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11752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75100" y="2732399"/>
            <a:ext cx="3826550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QTY in each Plant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20299" y="8167815"/>
            <a:ext cx="536151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State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5811586" y="5663536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579999"/>
            <a:ext cx="5453396" cy="6673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272" lvl="1" indent="-271136" algn="l">
              <a:lnSpc>
                <a:spcPts val="4244"/>
              </a:lnSpc>
              <a:buFont typeface="Arial"/>
              <a:buChar char="•"/>
            </a:pPr>
            <a:r>
              <a:rPr lang="en-US" sz="25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Detroit </a:t>
            </a:r>
            <a:r>
              <a:rPr lang="en-US" sz="25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stands out with a significantly higher quantity of defects, nearing </a:t>
            </a:r>
            <a:r>
              <a:rPr lang="en-US" sz="25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4.5 million </a:t>
            </a:r>
            <a:r>
              <a:rPr lang="en-US" sz="25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defective items, compared to all other plants.</a:t>
            </a:r>
          </a:p>
          <a:p>
            <a:pPr marL="586640" lvl="1" indent="-293320" algn="l">
              <a:lnSpc>
                <a:spcPts val="4592"/>
              </a:lnSpc>
              <a:buFont typeface="Arial"/>
              <a:buChar char="•"/>
            </a:pPr>
            <a:r>
              <a:rPr lang="en-US" sz="271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There is a gradual decrease in defect quantities among the remaining plants, with </a:t>
            </a:r>
            <a:r>
              <a:rPr lang="en-US" sz="2717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Dayton </a:t>
            </a:r>
            <a:r>
              <a:rPr lang="en-US" sz="271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2717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Davenport </a:t>
            </a:r>
            <a:r>
              <a:rPr lang="en-US" sz="271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showing the lowest numbers of defects.</a:t>
            </a:r>
          </a:p>
          <a:p>
            <a:pPr algn="l">
              <a:lnSpc>
                <a:spcPts val="4244"/>
              </a:lnSpc>
            </a:pPr>
            <a:endParaRPr lang="en-US" sz="2717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711445" y="3747307"/>
            <a:ext cx="9924865" cy="4478595"/>
          </a:xfrm>
          <a:custGeom>
            <a:avLst/>
            <a:gdLst/>
            <a:ahLst/>
            <a:cxnLst/>
            <a:rect l="l" t="t" r="r" b="b"/>
            <a:pathLst>
              <a:path w="9924865" h="4478595">
                <a:moveTo>
                  <a:pt x="0" y="0"/>
                </a:moveTo>
                <a:lnTo>
                  <a:pt x="9924865" y="0"/>
                </a:lnTo>
                <a:lnTo>
                  <a:pt x="9924865" y="4478595"/>
                </a:lnTo>
                <a:lnTo>
                  <a:pt x="0" y="4478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11752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34628" y="2732399"/>
            <a:ext cx="4707493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In Each Plant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88375" y="8235427"/>
            <a:ext cx="514412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483726" y="5907242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AVG DownTime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560949"/>
            <a:ext cx="6071146" cy="658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7041" lvl="1" indent="-303520" algn="l">
              <a:lnSpc>
                <a:spcPts val="4751"/>
              </a:lnSpc>
              <a:buFont typeface="Arial"/>
              <a:buChar char="•"/>
            </a:pP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Cincinnati 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has the highest average downtime, exceeding </a:t>
            </a: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33 minutes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indicating significant operational issues or inefficiencies at this plant.</a:t>
            </a:r>
          </a:p>
          <a:p>
            <a:pPr marL="607041" lvl="1" indent="-303520" algn="l">
              <a:lnSpc>
                <a:spcPts val="4751"/>
              </a:lnSpc>
              <a:buFont typeface="Arial"/>
              <a:buChar char="•"/>
            </a:pP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downtime decreases steadily across the remaining plants, with the Appleton plant reporting the least downtime, at nearly </a:t>
            </a: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0 minutes.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8719" y="-287305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393773" y="2397093"/>
            <a:ext cx="7404946" cy="7027967"/>
          </a:xfrm>
          <a:custGeom>
            <a:avLst/>
            <a:gdLst/>
            <a:ahLst/>
            <a:cxnLst/>
            <a:rect l="l" t="t" r="r" b="b"/>
            <a:pathLst>
              <a:path w="7404946" h="7027967">
                <a:moveTo>
                  <a:pt x="0" y="0"/>
                </a:moveTo>
                <a:lnTo>
                  <a:pt x="7404946" y="0"/>
                </a:lnTo>
                <a:lnTo>
                  <a:pt x="7404946" y="7027966"/>
                </a:lnTo>
                <a:lnTo>
                  <a:pt x="0" y="7027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2396" y="4573107"/>
            <a:ext cx="4603042" cy="119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33915" y="3572451"/>
            <a:ext cx="10385112" cy="5685849"/>
          </a:xfrm>
          <a:custGeom>
            <a:avLst/>
            <a:gdLst/>
            <a:ahLst/>
            <a:cxnLst/>
            <a:rect l="l" t="t" r="r" b="b"/>
            <a:pathLst>
              <a:path w="10385112" h="5685849">
                <a:moveTo>
                  <a:pt x="0" y="0"/>
                </a:moveTo>
                <a:lnTo>
                  <a:pt x="10385112" y="0"/>
                </a:lnTo>
                <a:lnTo>
                  <a:pt x="10385112" y="5685849"/>
                </a:lnTo>
                <a:lnTo>
                  <a:pt x="0" y="5685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88896" y="8708661"/>
            <a:ext cx="1970404" cy="549639"/>
          </a:xfrm>
          <a:custGeom>
            <a:avLst/>
            <a:gdLst/>
            <a:ahLst/>
            <a:cxnLst/>
            <a:rect l="l" t="t" r="r" b="b"/>
            <a:pathLst>
              <a:path w="1970404" h="549639">
                <a:moveTo>
                  <a:pt x="0" y="0"/>
                </a:moveTo>
                <a:lnTo>
                  <a:pt x="1970404" y="0"/>
                </a:lnTo>
                <a:lnTo>
                  <a:pt x="1970404" y="549639"/>
                </a:lnTo>
                <a:lnTo>
                  <a:pt x="0" y="549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47750"/>
            <a:ext cx="211752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35329" y="2821658"/>
            <a:ext cx="3982283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QTY Per Plants Geo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560949"/>
            <a:ext cx="5453396" cy="2987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7041" lvl="1" indent="-303520" algn="l">
              <a:lnSpc>
                <a:spcPts val="4751"/>
              </a:lnSpc>
              <a:buFont typeface="Arial"/>
              <a:buChar char="•"/>
            </a:pP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Wisconsin 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stands out with the highest quantity of defects, surpassing all other states by a significant margin.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37915" y="3279280"/>
            <a:ext cx="9921385" cy="5469163"/>
          </a:xfrm>
          <a:custGeom>
            <a:avLst/>
            <a:gdLst/>
            <a:ahLst/>
            <a:cxnLst/>
            <a:rect l="l" t="t" r="r" b="b"/>
            <a:pathLst>
              <a:path w="9921385" h="5469163">
                <a:moveTo>
                  <a:pt x="0" y="0"/>
                </a:moveTo>
                <a:lnTo>
                  <a:pt x="9921385" y="0"/>
                </a:lnTo>
                <a:lnTo>
                  <a:pt x="9921385" y="5469164"/>
                </a:lnTo>
                <a:lnTo>
                  <a:pt x="0" y="5469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99966" y="8173404"/>
            <a:ext cx="2159334" cy="575040"/>
          </a:xfrm>
          <a:custGeom>
            <a:avLst/>
            <a:gdLst/>
            <a:ahLst/>
            <a:cxnLst/>
            <a:rect l="l" t="t" r="r" b="b"/>
            <a:pathLst>
              <a:path w="2159334" h="575040">
                <a:moveTo>
                  <a:pt x="0" y="0"/>
                </a:moveTo>
                <a:lnTo>
                  <a:pt x="2159334" y="0"/>
                </a:lnTo>
                <a:lnTo>
                  <a:pt x="2159334" y="575040"/>
                </a:lnTo>
                <a:lnTo>
                  <a:pt x="0" y="575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47750"/>
            <a:ext cx="211752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46170" y="2735151"/>
            <a:ext cx="4721662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In Each State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351456"/>
            <a:ext cx="5928215" cy="658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7041" lvl="1" indent="-303520" algn="l">
              <a:lnSpc>
                <a:spcPts val="4751"/>
              </a:lnSpc>
              <a:buFont typeface="Arial"/>
              <a:buChar char="•"/>
            </a:pP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Iowa 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has the highest average downtime, exceeding </a:t>
            </a: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22 minutes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which indicates significant operational issues or inefficiencies in this state.</a:t>
            </a:r>
          </a:p>
          <a:p>
            <a:pPr marL="607041" lvl="1" indent="-303520" algn="l">
              <a:lnSpc>
                <a:spcPts val="4751"/>
              </a:lnSpc>
              <a:buFont typeface="Arial"/>
              <a:buChar char="•"/>
            </a:pP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Conversely, the downtime decreases steadily across the remaining states, with the </a:t>
            </a: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Indiana 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 recording the least downtime, at nearly </a:t>
            </a: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10 minutes.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8719" y="-287305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660632" y="1872741"/>
            <a:ext cx="4828182" cy="6215679"/>
          </a:xfrm>
          <a:custGeom>
            <a:avLst/>
            <a:gdLst/>
            <a:ahLst/>
            <a:cxnLst/>
            <a:rect l="l" t="t" r="r" b="b"/>
            <a:pathLst>
              <a:path w="4828182" h="6215679">
                <a:moveTo>
                  <a:pt x="0" y="0"/>
                </a:moveTo>
                <a:lnTo>
                  <a:pt x="4828182" y="0"/>
                </a:lnTo>
                <a:lnTo>
                  <a:pt x="4828182" y="6215679"/>
                </a:lnTo>
                <a:lnTo>
                  <a:pt x="0" y="62156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30234" y="3945564"/>
            <a:ext cx="7913766" cy="119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Key Findings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92903" y="1409531"/>
            <a:ext cx="14702194" cy="3091804"/>
            <a:chOff x="0" y="0"/>
            <a:chExt cx="19602925" cy="412240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334962" cy="2805126"/>
              <a:chOff x="0" y="0"/>
              <a:chExt cx="966323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6632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66323" h="812800">
                    <a:moveTo>
                      <a:pt x="483161" y="0"/>
                    </a:moveTo>
                    <a:cubicBezTo>
                      <a:pt x="216319" y="0"/>
                      <a:pt x="0" y="181951"/>
                      <a:pt x="0" y="406400"/>
                    </a:cubicBezTo>
                    <a:cubicBezTo>
                      <a:pt x="0" y="630849"/>
                      <a:pt x="216319" y="812800"/>
                      <a:pt x="483161" y="812800"/>
                    </a:cubicBezTo>
                    <a:cubicBezTo>
                      <a:pt x="750004" y="812800"/>
                      <a:pt x="966323" y="630849"/>
                      <a:pt x="966323" y="406400"/>
                    </a:cubicBezTo>
                    <a:cubicBezTo>
                      <a:pt x="966323" y="181951"/>
                      <a:pt x="750004" y="0"/>
                      <a:pt x="483161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90593" y="85725"/>
                <a:ext cx="785137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410625" y="345388"/>
              <a:ext cx="2513712" cy="2114351"/>
            </a:xfrm>
            <a:custGeom>
              <a:avLst/>
              <a:gdLst/>
              <a:ahLst/>
              <a:cxnLst/>
              <a:rect l="l" t="t" r="r" b="b"/>
              <a:pathLst>
                <a:path w="2513712" h="2114351">
                  <a:moveTo>
                    <a:pt x="0" y="0"/>
                  </a:moveTo>
                  <a:lnTo>
                    <a:pt x="2513712" y="0"/>
                  </a:lnTo>
                  <a:lnTo>
                    <a:pt x="2513712" y="2114350"/>
                  </a:lnTo>
                  <a:lnTo>
                    <a:pt x="0" y="21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444" b="-9444"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5312845" y="0"/>
              <a:ext cx="3334962" cy="2805126"/>
              <a:chOff x="0" y="0"/>
              <a:chExt cx="966323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96632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66323" h="812800">
                    <a:moveTo>
                      <a:pt x="483161" y="0"/>
                    </a:moveTo>
                    <a:cubicBezTo>
                      <a:pt x="216319" y="0"/>
                      <a:pt x="0" y="181951"/>
                      <a:pt x="0" y="406400"/>
                    </a:cubicBezTo>
                    <a:cubicBezTo>
                      <a:pt x="0" y="630849"/>
                      <a:pt x="216319" y="812800"/>
                      <a:pt x="483161" y="812800"/>
                    </a:cubicBezTo>
                    <a:cubicBezTo>
                      <a:pt x="750004" y="812800"/>
                      <a:pt x="966323" y="630849"/>
                      <a:pt x="966323" y="406400"/>
                    </a:cubicBezTo>
                    <a:cubicBezTo>
                      <a:pt x="966323" y="181951"/>
                      <a:pt x="750004" y="0"/>
                      <a:pt x="483161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90593" y="85725"/>
                <a:ext cx="785137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5811088" y="496108"/>
              <a:ext cx="2334524" cy="1963631"/>
            </a:xfrm>
            <a:custGeom>
              <a:avLst/>
              <a:gdLst/>
              <a:ahLst/>
              <a:cxnLst/>
              <a:rect l="l" t="t" r="r" b="b"/>
              <a:pathLst>
                <a:path w="2334524" h="1963631">
                  <a:moveTo>
                    <a:pt x="0" y="0"/>
                  </a:moveTo>
                  <a:lnTo>
                    <a:pt x="2334524" y="0"/>
                  </a:lnTo>
                  <a:lnTo>
                    <a:pt x="2334524" y="1963630"/>
                  </a:lnTo>
                  <a:lnTo>
                    <a:pt x="0" y="1963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9444" b="-9444"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16170594" y="0"/>
              <a:ext cx="3334962" cy="2805126"/>
              <a:chOff x="0" y="0"/>
              <a:chExt cx="966323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96632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66323" h="812800">
                    <a:moveTo>
                      <a:pt x="483161" y="0"/>
                    </a:moveTo>
                    <a:cubicBezTo>
                      <a:pt x="216319" y="0"/>
                      <a:pt x="0" y="181951"/>
                      <a:pt x="0" y="406400"/>
                    </a:cubicBezTo>
                    <a:cubicBezTo>
                      <a:pt x="0" y="630849"/>
                      <a:pt x="216319" y="812800"/>
                      <a:pt x="483161" y="812800"/>
                    </a:cubicBezTo>
                    <a:cubicBezTo>
                      <a:pt x="750004" y="812800"/>
                      <a:pt x="966323" y="630849"/>
                      <a:pt x="966323" y="406400"/>
                    </a:cubicBezTo>
                    <a:cubicBezTo>
                      <a:pt x="966323" y="181951"/>
                      <a:pt x="750004" y="0"/>
                      <a:pt x="483161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90593" y="85725"/>
                <a:ext cx="785137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16670882" y="496108"/>
              <a:ext cx="1659775" cy="1396082"/>
            </a:xfrm>
            <a:custGeom>
              <a:avLst/>
              <a:gdLst/>
              <a:ahLst/>
              <a:cxnLst/>
              <a:rect l="l" t="t" r="r" b="b"/>
              <a:pathLst>
                <a:path w="1659775" h="1396082">
                  <a:moveTo>
                    <a:pt x="0" y="0"/>
                  </a:moveTo>
                  <a:lnTo>
                    <a:pt x="1659775" y="0"/>
                  </a:lnTo>
                  <a:lnTo>
                    <a:pt x="1659775" y="1396081"/>
                  </a:lnTo>
                  <a:lnTo>
                    <a:pt x="0" y="1396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9444" b="-9444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7666508" y="1225907"/>
              <a:ext cx="1328299" cy="1117268"/>
            </a:xfrm>
            <a:custGeom>
              <a:avLst/>
              <a:gdLst/>
              <a:ahLst/>
              <a:cxnLst/>
              <a:rect l="l" t="t" r="r" b="b"/>
              <a:pathLst>
                <a:path w="1328299" h="1117268">
                  <a:moveTo>
                    <a:pt x="0" y="0"/>
                  </a:moveTo>
                  <a:lnTo>
                    <a:pt x="1328299" y="0"/>
                  </a:lnTo>
                  <a:lnTo>
                    <a:pt x="1328299" y="1117268"/>
                  </a:lnTo>
                  <a:lnTo>
                    <a:pt x="0" y="1117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9444" b="-9444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0630208" y="1081480"/>
              <a:ext cx="3562502" cy="418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12"/>
                </a:lnSpc>
              </a:pPr>
              <a:r>
                <a:rPr lang="en-US" sz="2127" b="1">
                  <a:solidFill>
                    <a:srgbClr val="FDECE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 03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10630208" y="0"/>
              <a:ext cx="3334962" cy="2805126"/>
              <a:chOff x="0" y="0"/>
              <a:chExt cx="966323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96632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66323" h="812800">
                    <a:moveTo>
                      <a:pt x="483161" y="0"/>
                    </a:moveTo>
                    <a:cubicBezTo>
                      <a:pt x="216319" y="0"/>
                      <a:pt x="0" y="181951"/>
                      <a:pt x="0" y="406400"/>
                    </a:cubicBezTo>
                    <a:cubicBezTo>
                      <a:pt x="0" y="630849"/>
                      <a:pt x="216319" y="812800"/>
                      <a:pt x="483161" y="812800"/>
                    </a:cubicBezTo>
                    <a:cubicBezTo>
                      <a:pt x="750004" y="812800"/>
                      <a:pt x="966323" y="630849"/>
                      <a:pt x="966323" y="406400"/>
                    </a:cubicBezTo>
                    <a:cubicBezTo>
                      <a:pt x="966323" y="181951"/>
                      <a:pt x="750004" y="0"/>
                      <a:pt x="483161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90593" y="85725"/>
                <a:ext cx="785137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11415321" y="660379"/>
              <a:ext cx="1764737" cy="1484368"/>
            </a:xfrm>
            <a:custGeom>
              <a:avLst/>
              <a:gdLst/>
              <a:ahLst/>
              <a:cxnLst/>
              <a:rect l="l" t="t" r="r" b="b"/>
              <a:pathLst>
                <a:path w="1764737" h="1484368">
                  <a:moveTo>
                    <a:pt x="0" y="0"/>
                  </a:moveTo>
                  <a:lnTo>
                    <a:pt x="1764736" y="0"/>
                  </a:lnTo>
                  <a:lnTo>
                    <a:pt x="1764736" y="1484368"/>
                  </a:lnTo>
                  <a:lnTo>
                    <a:pt x="0" y="1484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9444" b="-9444"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97559" y="3223211"/>
              <a:ext cx="3139844" cy="899195"/>
              <a:chOff x="0" y="0"/>
              <a:chExt cx="804884" cy="23050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04884" cy="230504"/>
              </a:xfrm>
              <a:custGeom>
                <a:avLst/>
                <a:gdLst/>
                <a:ahLst/>
                <a:cxnLst/>
                <a:rect l="l" t="t" r="r" b="b"/>
                <a:pathLst>
                  <a:path w="804884" h="230504">
                    <a:moveTo>
                      <a:pt x="115252" y="0"/>
                    </a:moveTo>
                    <a:lnTo>
                      <a:pt x="689632" y="0"/>
                    </a:lnTo>
                    <a:cubicBezTo>
                      <a:pt x="720199" y="0"/>
                      <a:pt x="749514" y="12143"/>
                      <a:pt x="771128" y="33757"/>
                    </a:cubicBezTo>
                    <a:cubicBezTo>
                      <a:pt x="792742" y="55371"/>
                      <a:pt x="804884" y="84685"/>
                      <a:pt x="804884" y="115252"/>
                    </a:cubicBezTo>
                    <a:lnTo>
                      <a:pt x="804884" y="115252"/>
                    </a:lnTo>
                    <a:cubicBezTo>
                      <a:pt x="804884" y="145819"/>
                      <a:pt x="792742" y="175134"/>
                      <a:pt x="771128" y="196748"/>
                    </a:cubicBezTo>
                    <a:cubicBezTo>
                      <a:pt x="749514" y="218362"/>
                      <a:pt x="720199" y="230504"/>
                      <a:pt x="689632" y="230504"/>
                    </a:cubicBezTo>
                    <a:lnTo>
                      <a:pt x="115252" y="230504"/>
                    </a:lnTo>
                    <a:cubicBezTo>
                      <a:pt x="84685" y="230504"/>
                      <a:pt x="55371" y="218362"/>
                      <a:pt x="33757" y="196748"/>
                    </a:cubicBezTo>
                    <a:cubicBezTo>
                      <a:pt x="12143" y="175134"/>
                      <a:pt x="0" y="145819"/>
                      <a:pt x="0" y="115252"/>
                    </a:cubicBezTo>
                    <a:lnTo>
                      <a:pt x="0" y="115252"/>
                    </a:lnTo>
                    <a:cubicBezTo>
                      <a:pt x="0" y="84685"/>
                      <a:pt x="12143" y="55371"/>
                      <a:pt x="33757" y="33757"/>
                    </a:cubicBezTo>
                    <a:cubicBezTo>
                      <a:pt x="55371" y="12143"/>
                      <a:pt x="84685" y="0"/>
                      <a:pt x="115252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9525"/>
                <a:ext cx="804884" cy="2209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  <a:r>
                  <a:rPr lang="en-US" sz="2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Vendors</a:t>
                </a: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5410404" y="3223211"/>
              <a:ext cx="3139844" cy="899195"/>
              <a:chOff x="0" y="0"/>
              <a:chExt cx="804884" cy="23050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04884" cy="230504"/>
              </a:xfrm>
              <a:custGeom>
                <a:avLst/>
                <a:gdLst/>
                <a:ahLst/>
                <a:cxnLst/>
                <a:rect l="l" t="t" r="r" b="b"/>
                <a:pathLst>
                  <a:path w="804884" h="230504">
                    <a:moveTo>
                      <a:pt x="115252" y="0"/>
                    </a:moveTo>
                    <a:lnTo>
                      <a:pt x="689632" y="0"/>
                    </a:lnTo>
                    <a:cubicBezTo>
                      <a:pt x="720199" y="0"/>
                      <a:pt x="749514" y="12143"/>
                      <a:pt x="771128" y="33757"/>
                    </a:cubicBezTo>
                    <a:cubicBezTo>
                      <a:pt x="792742" y="55371"/>
                      <a:pt x="804884" y="84685"/>
                      <a:pt x="804884" y="115252"/>
                    </a:cubicBezTo>
                    <a:lnTo>
                      <a:pt x="804884" y="115252"/>
                    </a:lnTo>
                    <a:cubicBezTo>
                      <a:pt x="804884" y="145819"/>
                      <a:pt x="792742" y="175134"/>
                      <a:pt x="771128" y="196748"/>
                    </a:cubicBezTo>
                    <a:cubicBezTo>
                      <a:pt x="749514" y="218362"/>
                      <a:pt x="720199" y="230504"/>
                      <a:pt x="689632" y="230504"/>
                    </a:cubicBezTo>
                    <a:lnTo>
                      <a:pt x="115252" y="230504"/>
                    </a:lnTo>
                    <a:cubicBezTo>
                      <a:pt x="84685" y="230504"/>
                      <a:pt x="55371" y="218362"/>
                      <a:pt x="33757" y="196748"/>
                    </a:cubicBezTo>
                    <a:cubicBezTo>
                      <a:pt x="12143" y="175134"/>
                      <a:pt x="0" y="145819"/>
                      <a:pt x="0" y="115252"/>
                    </a:cubicBezTo>
                    <a:lnTo>
                      <a:pt x="0" y="115252"/>
                    </a:lnTo>
                    <a:cubicBezTo>
                      <a:pt x="0" y="84685"/>
                      <a:pt x="12143" y="55371"/>
                      <a:pt x="33757" y="33757"/>
                    </a:cubicBezTo>
                    <a:cubicBezTo>
                      <a:pt x="55371" y="12143"/>
                      <a:pt x="84685" y="0"/>
                      <a:pt x="115252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9525"/>
                <a:ext cx="804884" cy="2209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  <a:r>
                  <a:rPr lang="en-US" sz="2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Defects</a:t>
                </a: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0630208" y="3223211"/>
              <a:ext cx="3562502" cy="899195"/>
              <a:chOff x="0" y="0"/>
              <a:chExt cx="913231" cy="23050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913231" cy="230504"/>
              </a:xfrm>
              <a:custGeom>
                <a:avLst/>
                <a:gdLst/>
                <a:ahLst/>
                <a:cxnLst/>
                <a:rect l="l" t="t" r="r" b="b"/>
                <a:pathLst>
                  <a:path w="913231" h="230504">
                    <a:moveTo>
                      <a:pt x="113871" y="0"/>
                    </a:moveTo>
                    <a:lnTo>
                      <a:pt x="799360" y="0"/>
                    </a:lnTo>
                    <a:cubicBezTo>
                      <a:pt x="829561" y="0"/>
                      <a:pt x="858524" y="11997"/>
                      <a:pt x="879879" y="33352"/>
                    </a:cubicBezTo>
                    <a:cubicBezTo>
                      <a:pt x="901234" y="54707"/>
                      <a:pt x="913231" y="83670"/>
                      <a:pt x="913231" y="113871"/>
                    </a:cubicBezTo>
                    <a:lnTo>
                      <a:pt x="913231" y="116634"/>
                    </a:lnTo>
                    <a:cubicBezTo>
                      <a:pt x="913231" y="179523"/>
                      <a:pt x="862249" y="230504"/>
                      <a:pt x="799360" y="230504"/>
                    </a:cubicBezTo>
                    <a:lnTo>
                      <a:pt x="113871" y="230504"/>
                    </a:lnTo>
                    <a:cubicBezTo>
                      <a:pt x="83670" y="230504"/>
                      <a:pt x="54707" y="218507"/>
                      <a:pt x="33352" y="197152"/>
                    </a:cubicBezTo>
                    <a:cubicBezTo>
                      <a:pt x="11997" y="175798"/>
                      <a:pt x="0" y="146834"/>
                      <a:pt x="0" y="116634"/>
                    </a:cubicBezTo>
                    <a:lnTo>
                      <a:pt x="0" y="113871"/>
                    </a:lnTo>
                    <a:cubicBezTo>
                      <a:pt x="0" y="83670"/>
                      <a:pt x="11997" y="54707"/>
                      <a:pt x="33352" y="33352"/>
                    </a:cubicBezTo>
                    <a:cubicBezTo>
                      <a:pt x="54707" y="11997"/>
                      <a:pt x="83670" y="0"/>
                      <a:pt x="113871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9525"/>
                <a:ext cx="913231" cy="2209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  <a:r>
                  <a:rPr lang="en-US" sz="2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Material Types</a:t>
                </a: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6073224" y="3223211"/>
              <a:ext cx="3529701" cy="899195"/>
              <a:chOff x="0" y="0"/>
              <a:chExt cx="904822" cy="23050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904822" cy="230504"/>
              </a:xfrm>
              <a:custGeom>
                <a:avLst/>
                <a:gdLst/>
                <a:ahLst/>
                <a:cxnLst/>
                <a:rect l="l" t="t" r="r" b="b"/>
                <a:pathLst>
                  <a:path w="904822" h="230504">
                    <a:moveTo>
                      <a:pt x="114929" y="0"/>
                    </a:moveTo>
                    <a:lnTo>
                      <a:pt x="789893" y="0"/>
                    </a:lnTo>
                    <a:cubicBezTo>
                      <a:pt x="853367" y="0"/>
                      <a:pt x="904822" y="51455"/>
                      <a:pt x="904822" y="114929"/>
                    </a:cubicBezTo>
                    <a:lnTo>
                      <a:pt x="904822" y="115576"/>
                    </a:lnTo>
                    <a:cubicBezTo>
                      <a:pt x="904822" y="179049"/>
                      <a:pt x="853367" y="230504"/>
                      <a:pt x="789893" y="230504"/>
                    </a:cubicBezTo>
                    <a:lnTo>
                      <a:pt x="114929" y="230504"/>
                    </a:lnTo>
                    <a:cubicBezTo>
                      <a:pt x="51455" y="230504"/>
                      <a:pt x="0" y="179049"/>
                      <a:pt x="0" y="115576"/>
                    </a:cubicBezTo>
                    <a:lnTo>
                      <a:pt x="0" y="114929"/>
                    </a:lnTo>
                    <a:cubicBezTo>
                      <a:pt x="0" y="51455"/>
                      <a:pt x="51455" y="0"/>
                      <a:pt x="114929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9525"/>
                <a:ext cx="904822" cy="2209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  <a:r>
                  <a:rPr lang="en-US" sz="2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Defects Types</a:t>
                </a:r>
              </a:p>
            </p:txBody>
          </p:sp>
        </p:grpSp>
      </p:grpSp>
      <p:grpSp>
        <p:nvGrpSpPr>
          <p:cNvPr id="37" name="Group 37"/>
          <p:cNvGrpSpPr/>
          <p:nvPr/>
        </p:nvGrpSpPr>
        <p:grpSpPr>
          <a:xfrm>
            <a:off x="1792903" y="5758975"/>
            <a:ext cx="14702194" cy="3275689"/>
            <a:chOff x="0" y="0"/>
            <a:chExt cx="19602925" cy="4367585"/>
          </a:xfrm>
        </p:grpSpPr>
        <p:grpSp>
          <p:nvGrpSpPr>
            <p:cNvPr id="38" name="Group 38"/>
            <p:cNvGrpSpPr/>
            <p:nvPr/>
          </p:nvGrpSpPr>
          <p:grpSpPr>
            <a:xfrm>
              <a:off x="216235" y="0"/>
              <a:ext cx="3296898" cy="3007809"/>
              <a:chOff x="0" y="0"/>
              <a:chExt cx="942890" cy="860213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942891" cy="860213"/>
              </a:xfrm>
              <a:custGeom>
                <a:avLst/>
                <a:gdLst/>
                <a:ahLst/>
                <a:cxnLst/>
                <a:rect l="l" t="t" r="r" b="b"/>
                <a:pathLst>
                  <a:path w="942891" h="860213">
                    <a:moveTo>
                      <a:pt x="471445" y="0"/>
                    </a:moveTo>
                    <a:cubicBezTo>
                      <a:pt x="211073" y="0"/>
                      <a:pt x="0" y="192565"/>
                      <a:pt x="0" y="430107"/>
                    </a:cubicBezTo>
                    <a:cubicBezTo>
                      <a:pt x="0" y="667648"/>
                      <a:pt x="211073" y="860213"/>
                      <a:pt x="471445" y="860213"/>
                    </a:cubicBezTo>
                    <a:cubicBezTo>
                      <a:pt x="731817" y="860213"/>
                      <a:pt x="942891" y="667648"/>
                      <a:pt x="942891" y="430107"/>
                    </a:cubicBezTo>
                    <a:cubicBezTo>
                      <a:pt x="942891" y="192565"/>
                      <a:pt x="731817" y="0"/>
                      <a:pt x="471445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88396" y="90170"/>
                <a:ext cx="766099" cy="6893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41" name="Freeform 41"/>
            <p:cNvSpPr/>
            <p:nvPr/>
          </p:nvSpPr>
          <p:spPr>
            <a:xfrm>
              <a:off x="667649" y="364150"/>
              <a:ext cx="2354812" cy="2148330"/>
            </a:xfrm>
            <a:custGeom>
              <a:avLst/>
              <a:gdLst/>
              <a:ahLst/>
              <a:cxnLst/>
              <a:rect l="l" t="t" r="r" b="b"/>
              <a:pathLst>
                <a:path w="2354812" h="2148330">
                  <a:moveTo>
                    <a:pt x="0" y="0"/>
                  </a:moveTo>
                  <a:lnTo>
                    <a:pt x="2354812" y="0"/>
                  </a:lnTo>
                  <a:lnTo>
                    <a:pt x="2354812" y="2148330"/>
                  </a:lnTo>
                  <a:lnTo>
                    <a:pt x="0" y="2148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805" b="-4805"/>
              </a:stretch>
            </a:blipFill>
          </p:spPr>
        </p:sp>
        <p:grpSp>
          <p:nvGrpSpPr>
            <p:cNvPr id="42" name="Group 42"/>
            <p:cNvGrpSpPr/>
            <p:nvPr/>
          </p:nvGrpSpPr>
          <p:grpSpPr>
            <a:xfrm>
              <a:off x="5472908" y="0"/>
              <a:ext cx="3296898" cy="3007809"/>
              <a:chOff x="0" y="0"/>
              <a:chExt cx="942890" cy="860213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942891" cy="860213"/>
              </a:xfrm>
              <a:custGeom>
                <a:avLst/>
                <a:gdLst/>
                <a:ahLst/>
                <a:cxnLst/>
                <a:rect l="l" t="t" r="r" b="b"/>
                <a:pathLst>
                  <a:path w="942891" h="860213">
                    <a:moveTo>
                      <a:pt x="471445" y="0"/>
                    </a:moveTo>
                    <a:cubicBezTo>
                      <a:pt x="211073" y="0"/>
                      <a:pt x="0" y="192565"/>
                      <a:pt x="0" y="430107"/>
                    </a:cubicBezTo>
                    <a:cubicBezTo>
                      <a:pt x="0" y="667648"/>
                      <a:pt x="211073" y="860213"/>
                      <a:pt x="471445" y="860213"/>
                    </a:cubicBezTo>
                    <a:cubicBezTo>
                      <a:pt x="731817" y="860213"/>
                      <a:pt x="942891" y="667648"/>
                      <a:pt x="942891" y="430107"/>
                    </a:cubicBezTo>
                    <a:cubicBezTo>
                      <a:pt x="942891" y="192565"/>
                      <a:pt x="731817" y="0"/>
                      <a:pt x="471445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88396" y="90170"/>
                <a:ext cx="766099" cy="6893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45" name="Freeform 45"/>
            <p:cNvSpPr/>
            <p:nvPr/>
          </p:nvSpPr>
          <p:spPr>
            <a:xfrm>
              <a:off x="6096019" y="645182"/>
              <a:ext cx="2046769" cy="1867298"/>
            </a:xfrm>
            <a:custGeom>
              <a:avLst/>
              <a:gdLst/>
              <a:ahLst/>
              <a:cxnLst/>
              <a:rect l="l" t="t" r="r" b="b"/>
              <a:pathLst>
                <a:path w="2046769" h="1867298">
                  <a:moveTo>
                    <a:pt x="0" y="0"/>
                  </a:moveTo>
                  <a:lnTo>
                    <a:pt x="2046770" y="0"/>
                  </a:lnTo>
                  <a:lnTo>
                    <a:pt x="2046770" y="1867298"/>
                  </a:lnTo>
                  <a:lnTo>
                    <a:pt x="0" y="1867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805" b="-4805"/>
              </a:stretch>
            </a:blipFill>
          </p:spPr>
        </p:sp>
        <p:grpSp>
          <p:nvGrpSpPr>
            <p:cNvPr id="46" name="Group 46"/>
            <p:cNvGrpSpPr/>
            <p:nvPr/>
          </p:nvGrpSpPr>
          <p:grpSpPr>
            <a:xfrm>
              <a:off x="10837586" y="0"/>
              <a:ext cx="3296898" cy="3007809"/>
              <a:chOff x="0" y="0"/>
              <a:chExt cx="942890" cy="860213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942891" cy="860213"/>
              </a:xfrm>
              <a:custGeom>
                <a:avLst/>
                <a:gdLst/>
                <a:ahLst/>
                <a:cxnLst/>
                <a:rect l="l" t="t" r="r" b="b"/>
                <a:pathLst>
                  <a:path w="942891" h="860213">
                    <a:moveTo>
                      <a:pt x="471445" y="0"/>
                    </a:moveTo>
                    <a:cubicBezTo>
                      <a:pt x="211073" y="0"/>
                      <a:pt x="0" y="192565"/>
                      <a:pt x="0" y="430107"/>
                    </a:cubicBezTo>
                    <a:cubicBezTo>
                      <a:pt x="0" y="667648"/>
                      <a:pt x="211073" y="860213"/>
                      <a:pt x="471445" y="860213"/>
                    </a:cubicBezTo>
                    <a:cubicBezTo>
                      <a:pt x="731817" y="860213"/>
                      <a:pt x="942891" y="667648"/>
                      <a:pt x="942891" y="430107"/>
                    </a:cubicBezTo>
                    <a:cubicBezTo>
                      <a:pt x="942891" y="192565"/>
                      <a:pt x="731817" y="0"/>
                      <a:pt x="471445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88396" y="90170"/>
                <a:ext cx="766099" cy="6893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49" name="Freeform 49"/>
            <p:cNvSpPr/>
            <p:nvPr/>
          </p:nvSpPr>
          <p:spPr>
            <a:xfrm>
              <a:off x="11328794" y="296746"/>
              <a:ext cx="2314482" cy="2111536"/>
            </a:xfrm>
            <a:custGeom>
              <a:avLst/>
              <a:gdLst/>
              <a:ahLst/>
              <a:cxnLst/>
              <a:rect l="l" t="t" r="r" b="b"/>
              <a:pathLst>
                <a:path w="2314482" h="2111536">
                  <a:moveTo>
                    <a:pt x="0" y="0"/>
                  </a:moveTo>
                  <a:lnTo>
                    <a:pt x="2314482" y="0"/>
                  </a:lnTo>
                  <a:lnTo>
                    <a:pt x="2314482" y="2111537"/>
                  </a:lnTo>
                  <a:lnTo>
                    <a:pt x="0" y="2111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4805" b="-4805"/>
              </a:stretch>
            </a:blipFill>
          </p:spPr>
        </p:sp>
        <p:grpSp>
          <p:nvGrpSpPr>
            <p:cNvPr id="50" name="Group 50"/>
            <p:cNvGrpSpPr/>
            <p:nvPr/>
          </p:nvGrpSpPr>
          <p:grpSpPr>
            <a:xfrm>
              <a:off x="16089792" y="0"/>
              <a:ext cx="3296898" cy="3007809"/>
              <a:chOff x="0" y="0"/>
              <a:chExt cx="942890" cy="860213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942891" cy="860213"/>
              </a:xfrm>
              <a:custGeom>
                <a:avLst/>
                <a:gdLst/>
                <a:ahLst/>
                <a:cxnLst/>
                <a:rect l="l" t="t" r="r" b="b"/>
                <a:pathLst>
                  <a:path w="942891" h="860213">
                    <a:moveTo>
                      <a:pt x="471445" y="0"/>
                    </a:moveTo>
                    <a:cubicBezTo>
                      <a:pt x="211073" y="0"/>
                      <a:pt x="0" y="192565"/>
                      <a:pt x="0" y="430107"/>
                    </a:cubicBezTo>
                    <a:cubicBezTo>
                      <a:pt x="0" y="667648"/>
                      <a:pt x="211073" y="860213"/>
                      <a:pt x="471445" y="860213"/>
                    </a:cubicBezTo>
                    <a:cubicBezTo>
                      <a:pt x="731817" y="860213"/>
                      <a:pt x="942891" y="667648"/>
                      <a:pt x="942891" y="430107"/>
                    </a:cubicBezTo>
                    <a:cubicBezTo>
                      <a:pt x="942891" y="192565"/>
                      <a:pt x="731817" y="0"/>
                      <a:pt x="471445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88396" y="90170"/>
                <a:ext cx="766099" cy="6893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53" name="Freeform 53"/>
            <p:cNvSpPr/>
            <p:nvPr/>
          </p:nvSpPr>
          <p:spPr>
            <a:xfrm>
              <a:off x="16754771" y="541081"/>
              <a:ext cx="1966941" cy="1794469"/>
            </a:xfrm>
            <a:custGeom>
              <a:avLst/>
              <a:gdLst/>
              <a:ahLst/>
              <a:cxnLst/>
              <a:rect l="l" t="t" r="r" b="b"/>
              <a:pathLst>
                <a:path w="1966941" h="1794469">
                  <a:moveTo>
                    <a:pt x="0" y="0"/>
                  </a:moveTo>
                  <a:lnTo>
                    <a:pt x="1966940" y="0"/>
                  </a:lnTo>
                  <a:lnTo>
                    <a:pt x="1966940" y="1794469"/>
                  </a:lnTo>
                  <a:lnTo>
                    <a:pt x="0" y="1794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4805" b="-4805"/>
              </a:stretch>
            </a:blipFill>
          </p:spPr>
        </p:sp>
        <p:grpSp>
          <p:nvGrpSpPr>
            <p:cNvPr id="54" name="Group 54"/>
            <p:cNvGrpSpPr/>
            <p:nvPr/>
          </p:nvGrpSpPr>
          <p:grpSpPr>
            <a:xfrm>
              <a:off x="9983946" y="3456102"/>
              <a:ext cx="5004178" cy="911483"/>
              <a:chOff x="0" y="0"/>
              <a:chExt cx="1266143" cy="230621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66143" cy="230621"/>
              </a:xfrm>
              <a:custGeom>
                <a:avLst/>
                <a:gdLst/>
                <a:ahLst/>
                <a:cxnLst/>
                <a:rect l="l" t="t" r="r" b="b"/>
                <a:pathLst>
                  <a:path w="1266143" h="230621">
                    <a:moveTo>
                      <a:pt x="82132" y="0"/>
                    </a:moveTo>
                    <a:lnTo>
                      <a:pt x="1184011" y="0"/>
                    </a:lnTo>
                    <a:cubicBezTo>
                      <a:pt x="1229371" y="0"/>
                      <a:pt x="1266143" y="36772"/>
                      <a:pt x="1266143" y="82132"/>
                    </a:cubicBezTo>
                    <a:lnTo>
                      <a:pt x="1266143" y="148489"/>
                    </a:lnTo>
                    <a:cubicBezTo>
                      <a:pt x="1266143" y="170272"/>
                      <a:pt x="1257489" y="191162"/>
                      <a:pt x="1242087" y="206565"/>
                    </a:cubicBezTo>
                    <a:cubicBezTo>
                      <a:pt x="1226684" y="221968"/>
                      <a:pt x="1205794" y="230621"/>
                      <a:pt x="1184011" y="230621"/>
                    </a:cubicBezTo>
                    <a:lnTo>
                      <a:pt x="82132" y="230621"/>
                    </a:lnTo>
                    <a:cubicBezTo>
                      <a:pt x="60349" y="230621"/>
                      <a:pt x="39458" y="221968"/>
                      <a:pt x="24056" y="206565"/>
                    </a:cubicBezTo>
                    <a:cubicBezTo>
                      <a:pt x="8653" y="191162"/>
                      <a:pt x="0" y="170272"/>
                      <a:pt x="0" y="148489"/>
                    </a:cubicBezTo>
                    <a:lnTo>
                      <a:pt x="0" y="82132"/>
                    </a:lnTo>
                    <a:cubicBezTo>
                      <a:pt x="0" y="60349"/>
                      <a:pt x="8653" y="39458"/>
                      <a:pt x="24056" y="24056"/>
                    </a:cubicBezTo>
                    <a:cubicBezTo>
                      <a:pt x="39458" y="8653"/>
                      <a:pt x="60349" y="0"/>
                      <a:pt x="82132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19050"/>
                <a:ext cx="1266143" cy="2115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Material Categories</a:t>
                </a:r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15873557" y="3456102"/>
              <a:ext cx="3729368" cy="911483"/>
              <a:chOff x="0" y="0"/>
              <a:chExt cx="943594" cy="230621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943594" cy="230621"/>
              </a:xfrm>
              <a:custGeom>
                <a:avLst/>
                <a:gdLst/>
                <a:ahLst/>
                <a:cxnLst/>
                <a:rect l="l" t="t" r="r" b="b"/>
                <a:pathLst>
                  <a:path w="943594" h="230621">
                    <a:moveTo>
                      <a:pt x="110207" y="0"/>
                    </a:moveTo>
                    <a:lnTo>
                      <a:pt x="833387" y="0"/>
                    </a:lnTo>
                    <a:cubicBezTo>
                      <a:pt x="894253" y="0"/>
                      <a:pt x="943594" y="49341"/>
                      <a:pt x="943594" y="110207"/>
                    </a:cubicBezTo>
                    <a:lnTo>
                      <a:pt x="943594" y="120414"/>
                    </a:lnTo>
                    <a:cubicBezTo>
                      <a:pt x="943594" y="181280"/>
                      <a:pt x="894253" y="230621"/>
                      <a:pt x="833387" y="230621"/>
                    </a:cubicBezTo>
                    <a:lnTo>
                      <a:pt x="110207" y="230621"/>
                    </a:lnTo>
                    <a:cubicBezTo>
                      <a:pt x="80978" y="230621"/>
                      <a:pt x="52946" y="219010"/>
                      <a:pt x="32279" y="198342"/>
                    </a:cubicBezTo>
                    <a:cubicBezTo>
                      <a:pt x="11611" y="177674"/>
                      <a:pt x="0" y="149643"/>
                      <a:pt x="0" y="120414"/>
                    </a:cubicBezTo>
                    <a:lnTo>
                      <a:pt x="0" y="110207"/>
                    </a:lnTo>
                    <a:cubicBezTo>
                      <a:pt x="0" y="49341"/>
                      <a:pt x="49341" y="0"/>
                      <a:pt x="110207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19050"/>
                <a:ext cx="943594" cy="2115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Over Time</a:t>
                </a:r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5256673" y="3456102"/>
              <a:ext cx="3729368" cy="911483"/>
              <a:chOff x="0" y="0"/>
              <a:chExt cx="943594" cy="230621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943594" cy="230621"/>
              </a:xfrm>
              <a:custGeom>
                <a:avLst/>
                <a:gdLst/>
                <a:ahLst/>
                <a:cxnLst/>
                <a:rect l="l" t="t" r="r" b="b"/>
                <a:pathLst>
                  <a:path w="943594" h="230621">
                    <a:moveTo>
                      <a:pt x="110207" y="0"/>
                    </a:moveTo>
                    <a:lnTo>
                      <a:pt x="833387" y="0"/>
                    </a:lnTo>
                    <a:cubicBezTo>
                      <a:pt x="894253" y="0"/>
                      <a:pt x="943594" y="49341"/>
                      <a:pt x="943594" y="110207"/>
                    </a:cubicBezTo>
                    <a:lnTo>
                      <a:pt x="943594" y="120414"/>
                    </a:lnTo>
                    <a:cubicBezTo>
                      <a:pt x="943594" y="181280"/>
                      <a:pt x="894253" y="230621"/>
                      <a:pt x="833387" y="230621"/>
                    </a:cubicBezTo>
                    <a:lnTo>
                      <a:pt x="110207" y="230621"/>
                    </a:lnTo>
                    <a:cubicBezTo>
                      <a:pt x="80978" y="230621"/>
                      <a:pt x="52946" y="219010"/>
                      <a:pt x="32279" y="198342"/>
                    </a:cubicBezTo>
                    <a:cubicBezTo>
                      <a:pt x="11611" y="177674"/>
                      <a:pt x="0" y="149643"/>
                      <a:pt x="0" y="120414"/>
                    </a:cubicBezTo>
                    <a:lnTo>
                      <a:pt x="0" y="110207"/>
                    </a:lnTo>
                    <a:cubicBezTo>
                      <a:pt x="0" y="49341"/>
                      <a:pt x="49341" y="0"/>
                      <a:pt x="110207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19050"/>
                <a:ext cx="943594" cy="2115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States</a:t>
                </a:r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0" y="3456102"/>
              <a:ext cx="3729368" cy="911483"/>
              <a:chOff x="0" y="0"/>
              <a:chExt cx="943594" cy="230621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943594" cy="230621"/>
              </a:xfrm>
              <a:custGeom>
                <a:avLst/>
                <a:gdLst/>
                <a:ahLst/>
                <a:cxnLst/>
                <a:rect l="l" t="t" r="r" b="b"/>
                <a:pathLst>
                  <a:path w="943594" h="230621">
                    <a:moveTo>
                      <a:pt x="110207" y="0"/>
                    </a:moveTo>
                    <a:lnTo>
                      <a:pt x="833387" y="0"/>
                    </a:lnTo>
                    <a:cubicBezTo>
                      <a:pt x="894253" y="0"/>
                      <a:pt x="943594" y="49341"/>
                      <a:pt x="943594" y="110207"/>
                    </a:cubicBezTo>
                    <a:lnTo>
                      <a:pt x="943594" y="120414"/>
                    </a:lnTo>
                    <a:cubicBezTo>
                      <a:pt x="943594" y="181280"/>
                      <a:pt x="894253" y="230621"/>
                      <a:pt x="833387" y="230621"/>
                    </a:cubicBezTo>
                    <a:lnTo>
                      <a:pt x="110207" y="230621"/>
                    </a:lnTo>
                    <a:cubicBezTo>
                      <a:pt x="80978" y="230621"/>
                      <a:pt x="52946" y="219010"/>
                      <a:pt x="32279" y="198342"/>
                    </a:cubicBezTo>
                    <a:cubicBezTo>
                      <a:pt x="11611" y="177674"/>
                      <a:pt x="0" y="149643"/>
                      <a:pt x="0" y="120414"/>
                    </a:cubicBezTo>
                    <a:lnTo>
                      <a:pt x="0" y="110207"/>
                    </a:lnTo>
                    <a:cubicBezTo>
                      <a:pt x="0" y="49341"/>
                      <a:pt x="49341" y="0"/>
                      <a:pt x="110207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19050"/>
                <a:ext cx="943594" cy="2115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Plants</a:t>
                </a:r>
              </a:p>
            </p:txBody>
          </p:sp>
        </p:grp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85968" y="1347181"/>
            <a:ext cx="5745412" cy="7592637"/>
          </a:xfrm>
          <a:custGeom>
            <a:avLst/>
            <a:gdLst/>
            <a:ahLst/>
            <a:cxnLst/>
            <a:rect l="l" t="t" r="r" b="b"/>
            <a:pathLst>
              <a:path w="5745412" h="7592637">
                <a:moveTo>
                  <a:pt x="0" y="0"/>
                </a:moveTo>
                <a:lnTo>
                  <a:pt x="5745413" y="0"/>
                </a:lnTo>
                <a:lnTo>
                  <a:pt x="5745413" y="7592638"/>
                </a:lnTo>
                <a:lnTo>
                  <a:pt x="0" y="7592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98719" y="-287305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30234" y="3945564"/>
            <a:ext cx="10587765" cy="119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24266" y="1202500"/>
            <a:ext cx="7535034" cy="8454007"/>
            <a:chOff x="0" y="0"/>
            <a:chExt cx="4833405" cy="5422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33405" cy="5422888"/>
            </a:xfrm>
            <a:custGeom>
              <a:avLst/>
              <a:gdLst/>
              <a:ahLst/>
              <a:cxnLst/>
              <a:rect l="l" t="t" r="r" b="b"/>
              <a:pathLst>
                <a:path w="4833405" h="5422888">
                  <a:moveTo>
                    <a:pt x="4708945" y="5422887"/>
                  </a:moveTo>
                  <a:lnTo>
                    <a:pt x="124460" y="5422887"/>
                  </a:lnTo>
                  <a:cubicBezTo>
                    <a:pt x="55880" y="5422887"/>
                    <a:pt x="0" y="5367007"/>
                    <a:pt x="0" y="52984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08945" y="0"/>
                  </a:lnTo>
                  <a:cubicBezTo>
                    <a:pt x="4777525" y="0"/>
                    <a:pt x="4833405" y="55880"/>
                    <a:pt x="4833405" y="124460"/>
                  </a:cubicBezTo>
                  <a:lnTo>
                    <a:pt x="4833405" y="5298428"/>
                  </a:lnTo>
                  <a:cubicBezTo>
                    <a:pt x="4833405" y="5367007"/>
                    <a:pt x="4777525" y="5422888"/>
                    <a:pt x="4708945" y="5422888"/>
                  </a:cubicBezTo>
                  <a:close/>
                </a:path>
              </a:pathLst>
            </a:custGeom>
            <a:solidFill>
              <a:srgbClr val="5F9EA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813603" y="5890231"/>
            <a:ext cx="8468472" cy="1574304"/>
            <a:chOff x="0" y="0"/>
            <a:chExt cx="5432166" cy="10098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6161793" y="5888455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6"/>
                </a:lnTo>
                <a:lnTo>
                  <a:pt x="0" y="1577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13603" y="3890049"/>
            <a:ext cx="8468472" cy="1574304"/>
            <a:chOff x="0" y="0"/>
            <a:chExt cx="5432166" cy="10098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6161793" y="3888274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813603" y="1870749"/>
            <a:ext cx="8468472" cy="1598424"/>
            <a:chOff x="0" y="0"/>
            <a:chExt cx="5432166" cy="10253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32166" cy="1025322"/>
            </a:xfrm>
            <a:custGeom>
              <a:avLst/>
              <a:gdLst/>
              <a:ahLst/>
              <a:cxnLst/>
              <a:rect l="l" t="t" r="r" b="b"/>
              <a:pathLst>
                <a:path w="5432166" h="1025322">
                  <a:moveTo>
                    <a:pt x="5307706" y="1025321"/>
                  </a:moveTo>
                  <a:lnTo>
                    <a:pt x="124460" y="1025321"/>
                  </a:lnTo>
                  <a:cubicBezTo>
                    <a:pt x="55880" y="1025321"/>
                    <a:pt x="0" y="969442"/>
                    <a:pt x="0" y="9008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900862"/>
                  </a:lnTo>
                  <a:cubicBezTo>
                    <a:pt x="5432166" y="969442"/>
                    <a:pt x="5376286" y="1025322"/>
                    <a:pt x="5307706" y="1025322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6161793" y="1868974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629711" y="2200086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40056" y="4209826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40056" y="6219567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05830" y="2117259"/>
            <a:ext cx="7017793" cy="135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Focus on reducing defects in raw materials that currently show no impact.</a:t>
            </a:r>
          </a:p>
          <a:p>
            <a:pPr algn="ctr">
              <a:lnSpc>
                <a:spcPts val="3919"/>
              </a:lnSpc>
            </a:pPr>
            <a:endParaRPr lang="en-US" sz="25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034228" y="5964536"/>
            <a:ext cx="7560996" cy="192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Review sourcing and production processes to address defects in materials like film and labels.</a:t>
            </a:r>
          </a:p>
          <a:p>
            <a:pPr algn="ctr">
              <a:lnSpc>
                <a:spcPts val="3919"/>
              </a:lnSpc>
            </a:pPr>
            <a:endParaRPr lang="en-US" sz="27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  <a:p>
            <a:pPr algn="ctr">
              <a:lnSpc>
                <a:spcPts val="3919"/>
              </a:lnSpc>
            </a:pPr>
            <a:endParaRPr lang="en-US" sz="27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8790828" y="7885411"/>
            <a:ext cx="8468472" cy="1574304"/>
            <a:chOff x="0" y="0"/>
            <a:chExt cx="5432166" cy="100984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6172138" y="7913986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5" y="0"/>
                </a:lnTo>
                <a:lnTo>
                  <a:pt x="1577855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6640056" y="8245098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05830" y="4111363"/>
            <a:ext cx="7017793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Target rejected defects in raw and corrugated materials to enhance quality and reduce costs.</a:t>
            </a:r>
          </a:p>
          <a:p>
            <a:pPr algn="ctr">
              <a:lnSpc>
                <a:spcPts val="3500"/>
              </a:lnSpc>
            </a:pPr>
            <a:endParaRPr lang="en-US" sz="25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  <a:p>
            <a:pPr algn="ctr">
              <a:lnSpc>
                <a:spcPts val="3919"/>
              </a:lnSpc>
            </a:pPr>
            <a:endParaRPr lang="en-US" sz="25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034228" y="7952086"/>
            <a:ext cx="7560996" cy="276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Focus on improving quality control in plants like Chicago, Indiana, and Detroit with high defect rates.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  <a:p>
            <a:pPr algn="ctr">
              <a:lnSpc>
                <a:spcPts val="3779"/>
              </a:lnSpc>
            </a:pPr>
            <a:endParaRPr lang="en-US" sz="26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  <a:p>
            <a:pPr algn="ctr">
              <a:lnSpc>
                <a:spcPts val="3779"/>
              </a:lnSpc>
            </a:pPr>
            <a:endParaRPr lang="en-US" sz="26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04850" y="2277188"/>
            <a:ext cx="7553872" cy="6048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 spc="-72">
                <a:solidFill>
                  <a:srgbClr val="2F4F4F"/>
                </a:solidFill>
                <a:latin typeface="Muli Bold"/>
                <a:ea typeface="Muli Bold"/>
                <a:cs typeface="Muli Bold"/>
                <a:sym typeface="Muli Bold"/>
              </a:rPr>
              <a:t>What strategies can reduce defect rates and improve product quality?</a:t>
            </a:r>
          </a:p>
          <a:p>
            <a:pPr algn="l">
              <a:lnSpc>
                <a:spcPts val="7920"/>
              </a:lnSpc>
            </a:pPr>
            <a:endParaRPr lang="en-US" sz="7200" b="1" spc="-72">
              <a:solidFill>
                <a:srgbClr val="2F4F4F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24266" y="1202500"/>
            <a:ext cx="7535034" cy="8454007"/>
            <a:chOff x="0" y="0"/>
            <a:chExt cx="4833405" cy="5422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33405" cy="5422888"/>
            </a:xfrm>
            <a:custGeom>
              <a:avLst/>
              <a:gdLst/>
              <a:ahLst/>
              <a:cxnLst/>
              <a:rect l="l" t="t" r="r" b="b"/>
              <a:pathLst>
                <a:path w="4833405" h="5422888">
                  <a:moveTo>
                    <a:pt x="4708945" y="5422887"/>
                  </a:moveTo>
                  <a:lnTo>
                    <a:pt x="124460" y="5422887"/>
                  </a:lnTo>
                  <a:cubicBezTo>
                    <a:pt x="55880" y="5422887"/>
                    <a:pt x="0" y="5367007"/>
                    <a:pt x="0" y="52984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08945" y="0"/>
                  </a:lnTo>
                  <a:cubicBezTo>
                    <a:pt x="4777525" y="0"/>
                    <a:pt x="4833405" y="55880"/>
                    <a:pt x="4833405" y="124460"/>
                  </a:cubicBezTo>
                  <a:lnTo>
                    <a:pt x="4833405" y="5298428"/>
                  </a:lnTo>
                  <a:cubicBezTo>
                    <a:pt x="4833405" y="5367007"/>
                    <a:pt x="4777525" y="5422888"/>
                    <a:pt x="4708945" y="5422888"/>
                  </a:cubicBezTo>
                  <a:close/>
                </a:path>
              </a:pathLst>
            </a:custGeom>
            <a:solidFill>
              <a:srgbClr val="5F9EA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704850" y="2277188"/>
            <a:ext cx="7553872" cy="6048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 spc="-72">
                <a:solidFill>
                  <a:srgbClr val="2F4F4F"/>
                </a:solidFill>
                <a:latin typeface="Muli Bold"/>
                <a:ea typeface="Muli Bold"/>
                <a:cs typeface="Muli Bold"/>
                <a:sym typeface="Muli Bold"/>
              </a:rPr>
              <a:t>What strategies can reduce defect rates and improve product quality?</a:t>
            </a:r>
          </a:p>
          <a:p>
            <a:pPr algn="l">
              <a:lnSpc>
                <a:spcPts val="7920"/>
              </a:lnSpc>
            </a:pPr>
            <a:endParaRPr lang="en-US" sz="7200" b="1" spc="-72">
              <a:solidFill>
                <a:srgbClr val="2F4F4F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8813603" y="5890231"/>
            <a:ext cx="8468472" cy="1574304"/>
            <a:chOff x="0" y="0"/>
            <a:chExt cx="5432166" cy="10098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6161793" y="5888455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6"/>
                </a:lnTo>
                <a:lnTo>
                  <a:pt x="0" y="1577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813603" y="3890049"/>
            <a:ext cx="8468472" cy="1574304"/>
            <a:chOff x="0" y="0"/>
            <a:chExt cx="5432166" cy="10098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6161793" y="3888274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813603" y="1870749"/>
            <a:ext cx="8468472" cy="1598424"/>
            <a:chOff x="0" y="0"/>
            <a:chExt cx="5432166" cy="10253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32166" cy="1025322"/>
            </a:xfrm>
            <a:custGeom>
              <a:avLst/>
              <a:gdLst/>
              <a:ahLst/>
              <a:cxnLst/>
              <a:rect l="l" t="t" r="r" b="b"/>
              <a:pathLst>
                <a:path w="5432166" h="1025322">
                  <a:moveTo>
                    <a:pt x="5307706" y="1025321"/>
                  </a:moveTo>
                  <a:lnTo>
                    <a:pt x="124460" y="1025321"/>
                  </a:lnTo>
                  <a:cubicBezTo>
                    <a:pt x="55880" y="1025321"/>
                    <a:pt x="0" y="969442"/>
                    <a:pt x="0" y="9008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900862"/>
                  </a:lnTo>
                  <a:cubicBezTo>
                    <a:pt x="5432166" y="969442"/>
                    <a:pt x="5376286" y="1025322"/>
                    <a:pt x="5307706" y="1025322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6161793" y="1868974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629711" y="2200086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40056" y="4209826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640056" y="6219567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1930191"/>
            <a:ext cx="7244977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Illinois needs more attention due to having the highest number of defective items across its plants.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13603" y="4160311"/>
            <a:ext cx="7816108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Address high downtime at the Cincinnati plant to improve productivity.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0" y="5912843"/>
            <a:ext cx="7244977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Work closely with major vendors like Reddoit and Quotelane to reduce overall defect rates.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790828" y="7885411"/>
            <a:ext cx="8468472" cy="1574304"/>
            <a:chOff x="0" y="0"/>
            <a:chExt cx="5432166" cy="100984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16172138" y="7913986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5" y="0"/>
                </a:lnTo>
                <a:lnTo>
                  <a:pt x="1577855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6640056" y="8245098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96847" y="7961611"/>
            <a:ext cx="8132864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Investigate the spike in defects from October 2014 to identify potential production or quality control issues.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11959" y="2558143"/>
            <a:ext cx="6264082" cy="5170715"/>
          </a:xfrm>
          <a:custGeom>
            <a:avLst/>
            <a:gdLst/>
            <a:ahLst/>
            <a:cxnLst/>
            <a:rect l="l" t="t" r="r" b="b"/>
            <a:pathLst>
              <a:path w="6264082" h="5170715">
                <a:moveTo>
                  <a:pt x="0" y="0"/>
                </a:moveTo>
                <a:lnTo>
                  <a:pt x="6264082" y="0"/>
                </a:lnTo>
                <a:lnTo>
                  <a:pt x="6264082" y="5170714"/>
                </a:lnTo>
                <a:lnTo>
                  <a:pt x="0" y="5170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86698" y="2254469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88834" y="2999390"/>
            <a:ext cx="4023928" cy="1449313"/>
            <a:chOff x="0" y="0"/>
            <a:chExt cx="1569752" cy="5653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9752" cy="565383"/>
            </a:xfrm>
            <a:custGeom>
              <a:avLst/>
              <a:gdLst/>
              <a:ahLst/>
              <a:cxnLst/>
              <a:rect l="l" t="t" r="r" b="b"/>
              <a:pathLst>
                <a:path w="1569752" h="565383">
                  <a:moveTo>
                    <a:pt x="0" y="0"/>
                  </a:moveTo>
                  <a:lnTo>
                    <a:pt x="1569752" y="0"/>
                  </a:lnTo>
                  <a:lnTo>
                    <a:pt x="1569752" y="565383"/>
                  </a:lnTo>
                  <a:lnTo>
                    <a:pt x="0" y="56538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69752" cy="613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Explore Data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132036" y="2933556"/>
            <a:ext cx="4023928" cy="1515147"/>
            <a:chOff x="0" y="0"/>
            <a:chExt cx="1569752" cy="5910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69752" cy="591066"/>
            </a:xfrm>
            <a:custGeom>
              <a:avLst/>
              <a:gdLst/>
              <a:ahLst/>
              <a:cxnLst/>
              <a:rect l="l" t="t" r="r" b="b"/>
              <a:pathLst>
                <a:path w="1569752" h="591066">
                  <a:moveTo>
                    <a:pt x="0" y="0"/>
                  </a:moveTo>
                  <a:lnTo>
                    <a:pt x="1569752" y="0"/>
                  </a:lnTo>
                  <a:lnTo>
                    <a:pt x="1569752" y="591066"/>
                  </a:lnTo>
                  <a:lnTo>
                    <a:pt x="0" y="591066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569752" cy="638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Maniupilate, Clean Data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75239" y="2999390"/>
            <a:ext cx="4023928" cy="1449313"/>
            <a:chOff x="0" y="0"/>
            <a:chExt cx="1569752" cy="5653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69752" cy="565383"/>
            </a:xfrm>
            <a:custGeom>
              <a:avLst/>
              <a:gdLst/>
              <a:ahLst/>
              <a:cxnLst/>
              <a:rect l="l" t="t" r="r" b="b"/>
              <a:pathLst>
                <a:path w="1569752" h="565383">
                  <a:moveTo>
                    <a:pt x="0" y="0"/>
                  </a:moveTo>
                  <a:lnTo>
                    <a:pt x="1569752" y="0"/>
                  </a:lnTo>
                  <a:lnTo>
                    <a:pt x="1569752" y="565383"/>
                  </a:lnTo>
                  <a:lnTo>
                    <a:pt x="0" y="56538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569752" cy="613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Visualization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217637" y="5139082"/>
            <a:ext cx="2151726" cy="1654971"/>
            <a:chOff x="0" y="0"/>
            <a:chExt cx="105677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56770" cy="812800"/>
            </a:xfrm>
            <a:custGeom>
              <a:avLst/>
              <a:gdLst/>
              <a:ahLst/>
              <a:cxnLst/>
              <a:rect l="l" t="t" r="r" b="b"/>
              <a:pathLst>
                <a:path w="1056770" h="812800">
                  <a:moveTo>
                    <a:pt x="528385" y="0"/>
                  </a:moveTo>
                  <a:cubicBezTo>
                    <a:pt x="236566" y="0"/>
                    <a:pt x="0" y="181951"/>
                    <a:pt x="0" y="406400"/>
                  </a:cubicBezTo>
                  <a:cubicBezTo>
                    <a:pt x="0" y="630849"/>
                    <a:pt x="236566" y="812800"/>
                    <a:pt x="528385" y="812800"/>
                  </a:cubicBezTo>
                  <a:cubicBezTo>
                    <a:pt x="820204" y="812800"/>
                    <a:pt x="1056770" y="630849"/>
                    <a:pt x="1056770" y="406400"/>
                  </a:cubicBezTo>
                  <a:cubicBezTo>
                    <a:pt x="1056770" y="181951"/>
                    <a:pt x="820204" y="0"/>
                    <a:pt x="528385" y="0"/>
                  </a:cubicBezTo>
                  <a:close/>
                </a:path>
              </a:pathLst>
            </a:custGeom>
            <a:solidFill>
              <a:srgbClr val="5F9EA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99072" y="104775"/>
              <a:ext cx="858626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4"/>
                </a:lnSpc>
              </a:pPr>
              <a:r>
                <a:rPr lang="en-US" sz="2292" b="1">
                  <a:solidFill>
                    <a:srgbClr val="EFEFE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EXCEL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155188" y="5139082"/>
            <a:ext cx="1915176" cy="1654971"/>
            <a:chOff x="0" y="0"/>
            <a:chExt cx="940594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40594" cy="812800"/>
            </a:xfrm>
            <a:custGeom>
              <a:avLst/>
              <a:gdLst/>
              <a:ahLst/>
              <a:cxnLst/>
              <a:rect l="l" t="t" r="r" b="b"/>
              <a:pathLst>
                <a:path w="940594" h="812800">
                  <a:moveTo>
                    <a:pt x="470297" y="0"/>
                  </a:moveTo>
                  <a:cubicBezTo>
                    <a:pt x="210559" y="0"/>
                    <a:pt x="0" y="181951"/>
                    <a:pt x="0" y="406400"/>
                  </a:cubicBezTo>
                  <a:cubicBezTo>
                    <a:pt x="0" y="630849"/>
                    <a:pt x="210559" y="812800"/>
                    <a:pt x="470297" y="812800"/>
                  </a:cubicBezTo>
                  <a:cubicBezTo>
                    <a:pt x="730035" y="812800"/>
                    <a:pt x="940594" y="630849"/>
                    <a:pt x="940594" y="406400"/>
                  </a:cubicBezTo>
                  <a:cubicBezTo>
                    <a:pt x="940594" y="181951"/>
                    <a:pt x="730035" y="0"/>
                    <a:pt x="470297" y="0"/>
                  </a:cubicBezTo>
                  <a:close/>
                </a:path>
              </a:pathLst>
            </a:custGeom>
            <a:solidFill>
              <a:srgbClr val="5F9EA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88181" y="104775"/>
              <a:ext cx="764232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4"/>
                </a:lnSpc>
              </a:pPr>
              <a:r>
                <a:rPr lang="en-US" sz="2292" b="1">
                  <a:solidFill>
                    <a:srgbClr val="EFEFE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TABLEAU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60839" y="5139082"/>
            <a:ext cx="2151726" cy="1654971"/>
            <a:chOff x="0" y="0"/>
            <a:chExt cx="105677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56770" cy="812800"/>
            </a:xfrm>
            <a:custGeom>
              <a:avLst/>
              <a:gdLst/>
              <a:ahLst/>
              <a:cxnLst/>
              <a:rect l="l" t="t" r="r" b="b"/>
              <a:pathLst>
                <a:path w="1056770" h="812800">
                  <a:moveTo>
                    <a:pt x="528385" y="0"/>
                  </a:moveTo>
                  <a:cubicBezTo>
                    <a:pt x="236566" y="0"/>
                    <a:pt x="0" y="181951"/>
                    <a:pt x="0" y="406400"/>
                  </a:cubicBezTo>
                  <a:cubicBezTo>
                    <a:pt x="0" y="630849"/>
                    <a:pt x="236566" y="812800"/>
                    <a:pt x="528385" y="812800"/>
                  </a:cubicBezTo>
                  <a:cubicBezTo>
                    <a:pt x="820204" y="812800"/>
                    <a:pt x="1056770" y="630849"/>
                    <a:pt x="1056770" y="406400"/>
                  </a:cubicBezTo>
                  <a:cubicBezTo>
                    <a:pt x="1056770" y="181951"/>
                    <a:pt x="820204" y="0"/>
                    <a:pt x="528385" y="0"/>
                  </a:cubicBezTo>
                  <a:close/>
                </a:path>
              </a:pathLst>
            </a:custGeom>
            <a:solidFill>
              <a:srgbClr val="5F9EA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99072" y="104775"/>
              <a:ext cx="858626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4"/>
                </a:lnSpc>
              </a:pPr>
              <a:r>
                <a:rPr lang="en-US" sz="2292" b="1">
                  <a:solidFill>
                    <a:srgbClr val="EFEFE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PYTHON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8574242" y="6234660"/>
            <a:ext cx="1124921" cy="1118785"/>
          </a:xfrm>
          <a:custGeom>
            <a:avLst/>
            <a:gdLst/>
            <a:ahLst/>
            <a:cxnLst/>
            <a:rect l="l" t="t" r="r" b="b"/>
            <a:pathLst>
              <a:path w="1124921" h="1118785">
                <a:moveTo>
                  <a:pt x="0" y="0"/>
                </a:moveTo>
                <a:lnTo>
                  <a:pt x="1124920" y="0"/>
                </a:lnTo>
                <a:lnTo>
                  <a:pt x="1124920" y="1118784"/>
                </a:lnTo>
                <a:lnTo>
                  <a:pt x="0" y="1118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734107" y="6234660"/>
            <a:ext cx="1118785" cy="1118785"/>
          </a:xfrm>
          <a:custGeom>
            <a:avLst/>
            <a:gdLst/>
            <a:ahLst/>
            <a:cxnLst/>
            <a:rect l="l" t="t" r="r" b="b"/>
            <a:pathLst>
              <a:path w="1118785" h="1118785">
                <a:moveTo>
                  <a:pt x="0" y="0"/>
                </a:moveTo>
                <a:lnTo>
                  <a:pt x="1118785" y="0"/>
                </a:lnTo>
                <a:lnTo>
                  <a:pt x="1118785" y="1118784"/>
                </a:lnTo>
                <a:lnTo>
                  <a:pt x="0" y="1118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155188" y="5966567"/>
            <a:ext cx="1915176" cy="1386878"/>
          </a:xfrm>
          <a:custGeom>
            <a:avLst/>
            <a:gdLst/>
            <a:ahLst/>
            <a:cxnLst/>
            <a:rect l="l" t="t" r="r" b="b"/>
            <a:pathLst>
              <a:path w="1915176" h="1386878">
                <a:moveTo>
                  <a:pt x="0" y="0"/>
                </a:moveTo>
                <a:lnTo>
                  <a:pt x="1915175" y="0"/>
                </a:lnTo>
                <a:lnTo>
                  <a:pt x="1915175" y="1386877"/>
                </a:lnTo>
                <a:lnTo>
                  <a:pt x="0" y="1386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332" r="-5332" b="-5064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5496342" y="3419102"/>
            <a:ext cx="1452114" cy="609888"/>
          </a:xfrm>
          <a:custGeom>
            <a:avLst/>
            <a:gdLst/>
            <a:ahLst/>
            <a:cxnLst/>
            <a:rect l="l" t="t" r="r" b="b"/>
            <a:pathLst>
              <a:path w="1452114" h="609888">
                <a:moveTo>
                  <a:pt x="0" y="0"/>
                </a:moveTo>
                <a:lnTo>
                  <a:pt x="1452114" y="0"/>
                </a:lnTo>
                <a:lnTo>
                  <a:pt x="1452114" y="609888"/>
                </a:lnTo>
                <a:lnTo>
                  <a:pt x="0" y="6098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8" name="Freeform 28"/>
          <p:cNvSpPr/>
          <p:nvPr/>
        </p:nvSpPr>
        <p:spPr>
          <a:xfrm>
            <a:off x="11336939" y="3419102"/>
            <a:ext cx="1452114" cy="609888"/>
          </a:xfrm>
          <a:custGeom>
            <a:avLst/>
            <a:gdLst/>
            <a:ahLst/>
            <a:cxnLst/>
            <a:rect l="l" t="t" r="r" b="b"/>
            <a:pathLst>
              <a:path w="1452114" h="609888">
                <a:moveTo>
                  <a:pt x="0" y="0"/>
                </a:moveTo>
                <a:lnTo>
                  <a:pt x="1452114" y="0"/>
                </a:lnTo>
                <a:lnTo>
                  <a:pt x="1452114" y="609888"/>
                </a:lnTo>
                <a:lnTo>
                  <a:pt x="0" y="6098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72061" y="722093"/>
            <a:ext cx="5587239" cy="1649864"/>
            <a:chOff x="0" y="0"/>
            <a:chExt cx="2065940" cy="6100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 u="none" strike="noStrike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Vendor ID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72061" y="2632282"/>
            <a:ext cx="5587239" cy="1649864"/>
            <a:chOff x="0" y="0"/>
            <a:chExt cx="2065940" cy="6100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 u="none" strike="noStrike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Sub Category ID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539321"/>
            <a:ext cx="5587239" cy="1653272"/>
            <a:chOff x="0" y="0"/>
            <a:chExt cx="2065940" cy="6113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65940" cy="611315"/>
            </a:xfrm>
            <a:custGeom>
              <a:avLst/>
              <a:gdLst/>
              <a:ahLst/>
              <a:cxnLst/>
              <a:rect l="l" t="t" r="r" b="b"/>
              <a:pathLst>
                <a:path w="2065940" h="611315">
                  <a:moveTo>
                    <a:pt x="0" y="0"/>
                  </a:moveTo>
                  <a:lnTo>
                    <a:pt x="2065940" y="0"/>
                  </a:lnTo>
                  <a:lnTo>
                    <a:pt x="2065940" y="611315"/>
                  </a:lnTo>
                  <a:lnTo>
                    <a:pt x="0" y="61131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065940" cy="687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Defect Type ID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rot="-7900054">
            <a:off x="7348622" y="2133028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700000">
            <a:off x="10017119" y="214449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3209977">
            <a:off x="9982257" y="7689589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7866361">
            <a:off x="7243302" y="766545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996092" y="4943064"/>
            <a:ext cx="4297511" cy="105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08"/>
              </a:lnSpc>
              <a:spcBef>
                <a:spcPct val="0"/>
              </a:spcBef>
            </a:pPr>
            <a:r>
              <a:rPr lang="en-US" sz="8306" b="1" u="none" strike="noStrike" spc="-407">
                <a:solidFill>
                  <a:srgbClr val="2F4F4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Columns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7005" y="718685"/>
            <a:ext cx="5587239" cy="1653272"/>
            <a:chOff x="0" y="0"/>
            <a:chExt cx="2065940" cy="6113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65940" cy="611315"/>
            </a:xfrm>
            <a:custGeom>
              <a:avLst/>
              <a:gdLst/>
              <a:ahLst/>
              <a:cxnLst/>
              <a:rect l="l" t="t" r="r" b="b"/>
              <a:pathLst>
                <a:path w="2065940" h="611315">
                  <a:moveTo>
                    <a:pt x="0" y="0"/>
                  </a:moveTo>
                  <a:lnTo>
                    <a:pt x="2065940" y="0"/>
                  </a:lnTo>
                  <a:lnTo>
                    <a:pt x="2065940" y="611315"/>
                  </a:lnTo>
                  <a:lnTo>
                    <a:pt x="0" y="61131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2065940" cy="687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Material ID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2632282"/>
            <a:ext cx="5587239" cy="1649864"/>
            <a:chOff x="0" y="0"/>
            <a:chExt cx="2065940" cy="6100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 u="none" strike="noStrike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Plant ID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673756" y="4539321"/>
            <a:ext cx="5587239" cy="1649864"/>
            <a:chOff x="0" y="0"/>
            <a:chExt cx="2065940" cy="6100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Defect ID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673756" y="6446360"/>
            <a:ext cx="5587239" cy="1649864"/>
            <a:chOff x="0" y="0"/>
            <a:chExt cx="2065940" cy="6100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Downtime (min)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7005" y="8356807"/>
            <a:ext cx="5587239" cy="1649864"/>
            <a:chOff x="0" y="0"/>
            <a:chExt cx="2065940" cy="61005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Defect QTY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28700" y="6449768"/>
            <a:ext cx="5587239" cy="1649864"/>
            <a:chOff x="0" y="0"/>
            <a:chExt cx="2065940" cy="61005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Material Type ID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673756" y="8424100"/>
            <a:ext cx="5587239" cy="1649864"/>
            <a:chOff x="0" y="0"/>
            <a:chExt cx="2065940" cy="61005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Date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8254178" y="3405659"/>
            <a:ext cx="1601327" cy="1532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8"/>
              </a:lnSpc>
              <a:spcBef>
                <a:spcPct val="0"/>
              </a:spcBef>
            </a:pPr>
            <a:r>
              <a:rPr lang="en-US" sz="11200" b="1">
                <a:solidFill>
                  <a:srgbClr val="2F4F4F"/>
                </a:solidFill>
                <a:latin typeface="TT Hoves Bold"/>
                <a:ea typeface="TT Hoves Bold"/>
                <a:cs typeface="TT Hoves Bold"/>
                <a:sym typeface="TT Hoves Bold"/>
              </a:rPr>
              <a:t>10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992863" y="6281249"/>
            <a:ext cx="2123956" cy="48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3323">
                <a:solidFill>
                  <a:srgbClr val="569C9E"/>
                </a:solidFill>
                <a:latin typeface="Poppins"/>
                <a:ea typeface="Poppins"/>
                <a:cs typeface="Poppins"/>
                <a:sym typeface="Poppins"/>
              </a:rPr>
              <a:t>6,145 rows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47750"/>
            <a:ext cx="677389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Exploration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37269" y="2342257"/>
            <a:ext cx="7306731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569C9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Characteristics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37269" y="3630187"/>
            <a:ext cx="14927927" cy="430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4"/>
              </a:lnSpc>
            </a:pPr>
            <a:r>
              <a:rPr lang="en-US" sz="32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Date: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Dates are available for use in analysis.</a:t>
            </a:r>
          </a:p>
          <a:p>
            <a:pPr algn="l">
              <a:lnSpc>
                <a:spcPts val="5094"/>
              </a:lnSpc>
            </a:pPr>
            <a:r>
              <a:rPr lang="en-US" sz="32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Defect Quantity &amp; Downtime: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Quantitative data for defects and downtime in integer and float formats.</a:t>
            </a:r>
          </a:p>
          <a:p>
            <a:pPr algn="l">
              <a:lnSpc>
                <a:spcPts val="5094"/>
              </a:lnSpc>
            </a:pPr>
            <a:r>
              <a:rPr lang="en-US" sz="32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ID Columns: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Identification columns linking vendors, materials, and defect types.</a:t>
            </a:r>
          </a:p>
          <a:p>
            <a:pPr algn="l">
              <a:lnSpc>
                <a:spcPts val="4776"/>
              </a:lnSpc>
            </a:pPr>
            <a:endParaRPr lang="en-US" sz="3004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47750"/>
            <a:ext cx="677389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Exploration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37269" y="2342257"/>
            <a:ext cx="447973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569C9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Quality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5339" y="3774445"/>
            <a:ext cx="14278766" cy="494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4"/>
              </a:lnSpc>
            </a:pP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Missing Values: </a:t>
            </a:r>
          </a:p>
          <a:p>
            <a:pPr marL="648646" lvl="1" indent="-324323" algn="l">
              <a:lnSpc>
                <a:spcPts val="5077"/>
              </a:lnSpc>
              <a:buFont typeface="Arial"/>
              <a:buChar char="•"/>
            </a:pPr>
            <a:r>
              <a:rPr lang="en-US" sz="30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1 missing value in the Downtime column; all other fields are complete.</a:t>
            </a:r>
          </a:p>
          <a:p>
            <a:pPr algn="l">
              <a:lnSpc>
                <a:spcPts val="5094"/>
              </a:lnSpc>
            </a:pP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Weird Record: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This weird record has no Downtime minutes and contains all the missing references.</a:t>
            </a:r>
          </a:p>
          <a:p>
            <a:pPr algn="l">
              <a:lnSpc>
                <a:spcPts val="5094"/>
              </a:lnSpc>
              <a:spcBef>
                <a:spcPct val="0"/>
              </a:spcBef>
            </a:pP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Defect Quantities: 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Significant range with extremes (e.g., max defect quantity of 42,275), requiring closer examination for outlier handling.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2037</Words>
  <Application>Microsoft Office PowerPoint</Application>
  <PresentationFormat>Custom</PresentationFormat>
  <Paragraphs>278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2" baseType="lpstr">
      <vt:lpstr>Open Sans Extra Bold</vt:lpstr>
      <vt:lpstr>Poppins Bold</vt:lpstr>
      <vt:lpstr>Berthold Block</vt:lpstr>
      <vt:lpstr>Muli Bold</vt:lpstr>
      <vt:lpstr>Calibri</vt:lpstr>
      <vt:lpstr>Poppins Medium</vt:lpstr>
      <vt:lpstr>Inknut Antiqua</vt:lpstr>
      <vt:lpstr>TT Hoves Bold</vt:lpstr>
      <vt:lpstr>Muli</vt:lpstr>
      <vt:lpstr>Arial</vt:lpstr>
      <vt:lpstr>Inknut Antiqua Medium</vt:lpstr>
      <vt:lpstr>Poppins</vt:lpstr>
      <vt:lpstr>Space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Supplier Quality Analysis Report</dc:title>
  <cp:lastModifiedBy>مصطفى على عبد القوى محمد</cp:lastModifiedBy>
  <cp:revision>1</cp:revision>
  <dcterms:created xsi:type="dcterms:W3CDTF">2006-08-16T00:00:00Z</dcterms:created>
  <dcterms:modified xsi:type="dcterms:W3CDTF">2024-10-06T13:26:44Z</dcterms:modified>
  <dc:identifier>DAGR9rIBtz8</dc:identifier>
</cp:coreProperties>
</file>